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0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8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</p:sldIdLst>
  <p:sldSz cx="9144000" cy="5143500" type="screen16x9"/>
  <p:notesSz cx="6858000" cy="9144000"/>
  <p:embeddedFontLst>
    <p:embeddedFont>
      <p:font typeface="Roboto" panose="02000000000000000000" pitchFamily="2" charset="0"/>
      <p:regular r:id="rId26"/>
      <p:bold r:id="rId27"/>
      <p:italic r:id="rId28"/>
      <p:boldItalic r:id="rId29"/>
    </p:embeddedFont>
    <p:embeddedFont>
      <p:font typeface="Roboto Black" panose="02000000000000000000" pitchFamily="2" charset="0"/>
      <p:bold r:id="rId30"/>
      <p:boldItalic r:id="rId31"/>
    </p:embeddedFont>
    <p:embeddedFont>
      <p:font typeface="Roboto Light" panose="02000000000000000000" pitchFamily="2" charset="0"/>
      <p:regular r:id="rId32"/>
      <p:bold r:id="rId33"/>
      <p:italic r:id="rId34"/>
      <p:boldItalic r:id="rId35"/>
    </p:embeddedFont>
    <p:embeddedFont>
      <p:font typeface="Roboto Medium" panose="02000000000000000000" pitchFamily="2" charset="0"/>
      <p:regular r:id="rId36"/>
      <p:bold r:id="rId37"/>
      <p:italic r:id="rId38"/>
      <p:boldItalic r:id="rId39"/>
    </p:embeddedFont>
    <p:embeddedFont>
      <p:font typeface="Roboto Thin" panose="02000000000000000000" pitchFamily="2" charset="0"/>
      <p:regular r:id="rId40"/>
      <p:bold r:id="rId41"/>
      <p:italic r:id="rId42"/>
      <p:boldItalic r:id="rId4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>
          <p15:clr>
            <a:srgbClr val="9AA0A6"/>
          </p15:clr>
        </p15:guide>
        <p15:guide id="2" orient="horz" pos="2232">
          <p15:clr>
            <a:srgbClr val="9AA0A6"/>
          </p15:clr>
        </p15:guide>
        <p15:guide id="3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6A2B597-A0EE-4EF0-9B35-D397ED66314D}">
  <a:tblStyle styleId="{F6A2B597-A0EE-4EF0-9B35-D397ED66314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5" d="100"/>
          <a:sy n="95" d="100"/>
        </p:scale>
        <p:origin x="846" y="108"/>
      </p:cViewPr>
      <p:guideLst>
        <p:guide orient="horz"/>
        <p:guide orient="horz" pos="2232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font" Target="fonts/font1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42" Type="http://schemas.openxmlformats.org/officeDocument/2006/relationships/font" Target="fonts/font17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font" Target="fonts/font13.fntdata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41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font" Target="fonts/font15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43" Type="http://schemas.openxmlformats.org/officeDocument/2006/relationships/font" Target="fonts/font1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g8798eb4c4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2" name="Google Shape;1012;g8798eb4c4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Google Shape;1116;g8623a2bef4_1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7" name="Google Shape;1117;g8623a2bef4_1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" name="Google Shape;1137;g8798eb4c44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8" name="Google Shape;1138;g8798eb4c44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4" name="Google Shape;1144;g8623a2bef4_1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5" name="Google Shape;1145;g8623a2bef4_1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3" name="Google Shape;1153;g8623a2bef4_1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4" name="Google Shape;1154;g8623a2bef4_1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2" name="Google Shape;1162;g8623a2bef4_1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3" name="Google Shape;1163;g8623a2bef4_1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g8623a2bef4_1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2" name="Google Shape;1172;g8623a2bef4_1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1" name="Google Shape;1181;g8798eb4c44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2" name="Google Shape;1182;g8798eb4c44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8" name="Google Shape;1188;g8798eb4c44_0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9" name="Google Shape;1189;g8798eb4c44_0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Google Shape;1200;g8798eb4c44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1" name="Google Shape;1201;g8798eb4c44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endParaRPr sz="1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2" name="Google Shape;1212;g8798eb4c44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3" name="Google Shape;1213;g8798eb4c44_0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Google Shape;1016;g8623a2bef4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7" name="Google Shape;1017;g8623a2bef4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4" name="Google Shape;1224;g8798eb4c44_0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5" name="Google Shape;1225;g8798eb4c44_0_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6" name="Google Shape;1236;g8798eb4c44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7" name="Google Shape;1237;g8798eb4c44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8" name="Google Shape;1248;g8798eb4c44_0_2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9" name="Google Shape;1249;g8798eb4c44_0_2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Google Shape;1042;g80f7e6291e_1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3" name="Google Shape;1043;g80f7e6291e_1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g8798eb4c44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9" name="Google Shape;1049;g8798eb4c44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Google Shape;1055;g8798eb4c44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6" name="Google Shape;1056;g8798eb4c44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g8798eb4c44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3" name="Google Shape;1063;g8798eb4c44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g8798eb4c44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0" name="Google Shape;1070;g8798eb4c44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Google Shape;1076;g8623a2bef4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7" name="Google Shape;1077;g8623a2bef4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g8623a2bef4_1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6" name="Google Shape;1096;g8623a2bef4_1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png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pn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. Title Slide: Web Development">
  <p:cSld name="CUSTOM_2_3_1_1_1_1_1_2_1_2_1_1_1_1_2_2_1_2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8;p2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9" name="Google Shape;9;p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sp>
        <p:nvSpPr>
          <p:cNvPr id="11" name="Google Shape;11;p2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3" name="Google Shape;13;p2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16" name="Google Shape;16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. Instructor Demonstration">
  <p:cSld name="CUSTOM_2_3_1_1_1_1_1_2_1_2_1_2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1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1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11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7" name="Google Shape;87;p11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40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88" name="Google Shape;88;p11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9" name="Google Shape;89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1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91440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. Activity">
  <p:cSld name="CUSTOM_2_3_1_1_1_1_1_2_1_2_1_1_1_1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2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4" name="Google Shape;94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2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2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7" name="Google Shape;97;p12"/>
          <p:cNvPicPr preferRelativeResize="0"/>
          <p:nvPr/>
        </p:nvPicPr>
        <p:blipFill rotWithShape="1">
          <a:blip r:embed="rId4">
            <a:alphaModFix/>
          </a:blip>
          <a:srcRect t="29" b="3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" name="Google Shape;99;p12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" name="Google Shape;100;p12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2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. Activity with Instructions ">
  <p:cSld name="CUSTOM_2_5_1_3_1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3"/>
          <p:cNvPicPr preferRelativeResize="0"/>
          <p:nvPr/>
        </p:nvPicPr>
        <p:blipFill rotWithShape="1">
          <a:blip r:embed="rId2">
            <a:alphaModFix/>
          </a:blip>
          <a:srcRect t="29" b="3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05" name="Google Shape;105;p1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6" name="Google Shape;106;p1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3"/>
          <p:cNvSpPr txBox="1">
            <a:spLocks noGrp="1"/>
          </p:cNvSpPr>
          <p:nvPr>
            <p:ph type="body" idx="2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cxnSp>
        <p:nvCxnSpPr>
          <p:cNvPr id="109" name="Google Shape;109;p1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0" name="Google Shape;110;p13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13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. Challenge">
  <p:cSld name="CUSTOM_2_3_1_1_1_1_1_2_1_2_1_1_4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4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5" name="Google Shape;11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7" name="Google Shape;117;p14"/>
          <p:cNvSpPr txBox="1">
            <a:spLocks noGrp="1"/>
          </p:cNvSpPr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14"/>
          <p:cNvSpPr txBox="1">
            <a:spLocks noGrp="1"/>
          </p:cNvSpPr>
          <p:nvPr>
            <p:ph type="title" idx="2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14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" name="Google Shape;120;p1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21" name="Google Shape;121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. Challenge with Instructions">
  <p:cSld name="CUSTOM_2_5_1_4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5"/>
          <p:cNvSpPr txBox="1">
            <a:spLocks noGrp="1"/>
          </p:cNvSpPr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1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5" name="Google Shape;125;p1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6" name="Google Shape;126;p15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27" name="Google Shape;127;p15"/>
          <p:cNvSpPr txBox="1">
            <a:spLocks noGrp="1"/>
          </p:cNvSpPr>
          <p:nvPr>
            <p:ph type="title" idx="2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15"/>
          <p:cNvSpPr txBox="1">
            <a:spLocks noGrp="1"/>
          </p:cNvSpPr>
          <p:nvPr>
            <p:ph type="subTitle" idx="3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29" name="Google Shape;129;p1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0" name="Google Shape;130;p15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31" name="Google Shape;131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. Homework">
  <p:cSld name="CUSTOM_2_3_1_1_1_1_1_2_1_2_1_1_3_1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16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6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5" name="Google Shape;135;p16"/>
          <p:cNvPicPr preferRelativeResize="0"/>
          <p:nvPr/>
        </p:nvPicPr>
        <p:blipFill rotWithShape="1">
          <a:blip r:embed="rId3">
            <a:alphaModFix/>
          </a:blip>
          <a:srcRect l="209" r="209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7" name="Google Shape;13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9" name="Google Shape;139;p16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16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" name="Google Shape;141;p1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16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800">
          <p15:clr>
            <a:srgbClr val="F9AD4C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. Homework with Instructions">
  <p:cSld name="CUSTOM_2_5_2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7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45" name="Google Shape;145;p1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6" name="Google Shape;146;p1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47" name="Google Shape;147;p17"/>
          <p:cNvPicPr preferRelativeResize="0"/>
          <p:nvPr/>
        </p:nvPicPr>
        <p:blipFill rotWithShape="1">
          <a:blip r:embed="rId2">
            <a:alphaModFix/>
          </a:blip>
          <a:srcRect l="504" r="504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17"/>
          <p:cNvSpPr txBox="1">
            <a:spLocks noGrp="1"/>
          </p:cNvSpPr>
          <p:nvPr>
            <p:ph type="subTitle" idx="2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0" name="Google Shape;150;p1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1" name="Google Shape;151;p17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17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005">
          <p15:clr>
            <a:srgbClr val="F9AD4C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. Numbered 1–4 (Green)">
  <p:cSld name="CUSTOM_2_7_1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1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1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7" name="Google Shape;157;p1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8" name="Google Shape;158;p1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9" name="Google Shape;159;p1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0" name="Google Shape;160;p1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61" name="Google Shape;161;p18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62" name="Google Shape;162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3" name="Google Shape;163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4" name="Google Shape;164;p18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65" name="Google Shape;165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6" name="Google Shape;166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7" name="Google Shape;167;p18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68" name="Google Shape;168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9" name="Google Shape;169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0" name="Google Shape;170;p18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71" name="Google Shape;171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72" name="Google Shape;172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3" name="Google Shape;173;p18"/>
          <p:cNvSpPr txBox="1">
            <a:spLocks noGrp="1"/>
          </p:cNvSpPr>
          <p:nvPr>
            <p:ph type="subTitle" idx="3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1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1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1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18"/>
          <p:cNvSpPr txBox="1">
            <a:spLocks noGrp="1"/>
          </p:cNvSpPr>
          <p:nvPr>
            <p:ph type="subTitle" idx="4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18"/>
          <p:cNvSpPr txBox="1">
            <a:spLocks noGrp="1"/>
          </p:cNvSpPr>
          <p:nvPr>
            <p:ph type="subTitle" idx="5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18"/>
          <p:cNvSpPr txBox="1">
            <a:spLocks noGrp="1"/>
          </p:cNvSpPr>
          <p:nvPr>
            <p:ph type="subTitle" idx="6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. Numbered 1–5 (Green)">
  <p:cSld name="CUSTOM_2_7_1_4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9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1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1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84" name="Google Shape;184;p1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5" name="Google Shape;185;p1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6" name="Google Shape;186;p1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7" name="Google Shape;187;p1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88" name="Google Shape;188;p19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189" name="Google Shape;189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0" name="Google Shape;190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1" name="Google Shape;191;p19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192" name="Google Shape;192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3" name="Google Shape;193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4" name="Google Shape;194;p19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195" name="Google Shape;195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6" name="Google Shape;196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" name="Google Shape;197;p19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198" name="Google Shape;19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9" name="Google Shape;19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0" name="Google Shape;200;p19"/>
          <p:cNvSpPr txBox="1">
            <a:spLocks noGrp="1"/>
          </p:cNvSpPr>
          <p:nvPr>
            <p:ph type="subTitle" idx="3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19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19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19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19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19"/>
          <p:cNvSpPr txBox="1">
            <a:spLocks noGrp="1"/>
          </p:cNvSpPr>
          <p:nvPr>
            <p:ph type="subTitle" idx="5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6" name="Google Shape;206;p19"/>
          <p:cNvSpPr txBox="1">
            <a:spLocks noGrp="1"/>
          </p:cNvSpPr>
          <p:nvPr>
            <p:ph type="subTitle" idx="6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07" name="Google Shape;207;p19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08" name="Google Shape;20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9" name="Google Shape;20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0" name="Google Shape;210;p19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19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. Numbered 1–6 (Gray)">
  <p:cSld name="CUSTOM_2_7_1_3_1_1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0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2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5" name="Google Shape;215;p2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16" name="Google Shape;216;p2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7" name="Google Shape;217;p2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18" name="Google Shape;218;p2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9" name="Google Shape;219;p2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20" name="Google Shape;220;p20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21" name="Google Shape;221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2" name="Google Shape;222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3" name="Google Shape;223;p20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24" name="Google Shape;224;p20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5" name="Google Shape;225;p20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26" name="Google Shape;226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7" name="Google Shape;227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8" name="Google Shape;228;p20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9" name="Google Shape;229;p20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30" name="Google Shape;230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1" name="Google Shape;231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2" name="Google Shape;232;p20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3" name="Google Shape;233;p20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34" name="Google Shape;234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5" name="Google Shape;235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6" name="Google Shape;236;p20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7" name="Google Shape;237;p20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38" name="Google Shape;238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9" name="Google Shape;239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0" name="Google Shape;240;p20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1" name="Google Shape;241;p20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42" name="Google Shape;242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3" name="Google Shape;243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4" name="Google Shape;244;p20"/>
          <p:cNvSpPr txBox="1">
            <a:spLocks noGrp="1"/>
          </p:cNvSpPr>
          <p:nvPr>
            <p:ph type="subTitle" idx="4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5" name="Google Shape;245;p20"/>
          <p:cNvSpPr txBox="1">
            <a:spLocks noGrp="1"/>
          </p:cNvSpPr>
          <p:nvPr>
            <p:ph type="subTitle" idx="5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6" name="Google Shape;246;p20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7" name="Google Shape;247;p20"/>
          <p:cNvSpPr txBox="1">
            <a:spLocks noGrp="1"/>
          </p:cNvSpPr>
          <p:nvPr>
            <p:ph type="subTitle" idx="7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8" name="Google Shape;248;p20"/>
          <p:cNvSpPr txBox="1">
            <a:spLocks noGrp="1"/>
          </p:cNvSpPr>
          <p:nvPr>
            <p:ph type="subTitle" idx="8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. Title Slide: UX/UI Design">
  <p:cSld name="CUSTOM_2_3_1_1_1_1_1_2_1_2_1_1_1_1_2_2_1_1_1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3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9" name="Google Shape;19;p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3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1" name="Google Shape;21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25" name="Google Shape;25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3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. Numbered 1–6 (Blue)">
  <p:cSld name="CUSTOM_2_7_1_3_1_1_2"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1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2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2" name="Google Shape;252;p2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53" name="Google Shape;253;p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4" name="Google Shape;254;p2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55" name="Google Shape;255;p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6" name="Google Shape;256;p2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57" name="Google Shape;257;p21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58" name="Google Shape;258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9" name="Google Shape;259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0" name="Google Shape;260;p21"/>
          <p:cNvSpPr txBox="1">
            <a:spLocks noGrp="1"/>
          </p:cNvSpPr>
          <p:nvPr>
            <p:ph type="subTitle" idx="3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1" name="Google Shape;261;p21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2" name="Google Shape;262;p21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63" name="Google Shape;263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4" name="Google Shape;264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5" name="Google Shape;265;p21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6" name="Google Shape;266;p21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67" name="Google Shape;267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8" name="Google Shape;268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9" name="Google Shape;269;p21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0" name="Google Shape;270;p21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71" name="Google Shape;271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2" name="Google Shape;272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3" name="Google Shape;273;p21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4" name="Google Shape;274;p21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75" name="Google Shape;275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6" name="Google Shape;276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7" name="Google Shape;277;p21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8" name="Google Shape;278;p21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79" name="Google Shape;279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0" name="Google Shape;280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1" name="Google Shape;281;p21"/>
          <p:cNvSpPr txBox="1">
            <a:spLocks noGrp="1"/>
          </p:cNvSpPr>
          <p:nvPr>
            <p:ph type="subTitle" idx="4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2" name="Google Shape;282;p21"/>
          <p:cNvSpPr txBox="1">
            <a:spLocks noGrp="1"/>
          </p:cNvSpPr>
          <p:nvPr>
            <p:ph type="subTitle" idx="5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3" name="Google Shape;283;p21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4" name="Google Shape;284;p21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5" name="Google Shape;285;p21"/>
          <p:cNvSpPr txBox="1">
            <a:spLocks noGrp="1"/>
          </p:cNvSpPr>
          <p:nvPr>
            <p:ph type="subTitle" idx="8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. Numbered 1–7 (Gray)">
  <p:cSld name="CUSTOM_2_7_1_3_1_1_1"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2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2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9" name="Google Shape;289;p2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90" name="Google Shape;290;p2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1" name="Google Shape;291;p2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92" name="Google Shape;292;p2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3" name="Google Shape;293;p2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94" name="Google Shape;294;p22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295" name="Google Shape;29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96" name="Google Shape;29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7" name="Google Shape;297;p22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8" name="Google Shape;298;p22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9" name="Google Shape;299;p22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00" name="Google Shape;30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1" name="Google Shape;30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2" name="Google Shape;302;p22"/>
          <p:cNvSpPr txBox="1">
            <a:spLocks noGrp="1"/>
          </p:cNvSpPr>
          <p:nvPr>
            <p:ph type="subTitle" idx="4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3" name="Google Shape;303;p22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4" name="Google Shape;304;p22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05" name="Google Shape;30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6" name="Google Shape;30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7" name="Google Shape;307;p22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8" name="Google Shape;308;p22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9" name="Google Shape;309;p22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10" name="Google Shape;31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1" name="Google Shape;31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2" name="Google Shape;312;p22"/>
          <p:cNvSpPr txBox="1">
            <a:spLocks noGrp="1"/>
          </p:cNvSpPr>
          <p:nvPr>
            <p:ph type="subTitle" idx="6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3" name="Google Shape;313;p22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4" name="Google Shape;314;p22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15" name="Google Shape;31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6" name="Google Shape;31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7" name="Google Shape;317;p22"/>
          <p:cNvSpPr txBox="1">
            <a:spLocks noGrp="1"/>
          </p:cNvSpPr>
          <p:nvPr>
            <p:ph type="subTitle" idx="7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8" name="Google Shape;318;p22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9" name="Google Shape;319;p22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20" name="Google Shape;32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1" name="Google Shape;32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2" name="Google Shape;322;p22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23" name="Google Shape;323;p22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4" name="Google Shape;324;p22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25" name="Google Shape;32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6" name="Google Shape;32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7" name="Google Shape;327;p22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. Numbered 1–8 (Gray)">
  <p:cSld name="CUSTOM_2_7_1_3_1_1_1_1"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0" name="Google Shape;330;p2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31" name="Google Shape;331;p2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2" name="Google Shape;332;p2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33" name="Google Shape;333;p2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4" name="Google Shape;334;p2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5" name="Google Shape;335;p23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6" name="Google Shape;336;p23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37" name="Google Shape;33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8" name="Google Shape;33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9" name="Google Shape;339;p23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0" name="Google Shape;340;p23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1" name="Google Shape;341;p23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42" name="Google Shape;34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3" name="Google Shape;34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4" name="Google Shape;344;p23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5" name="Google Shape;345;p23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6" name="Google Shape;346;p23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47" name="Google Shape;34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8" name="Google Shape;34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9" name="Google Shape;349;p23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0" name="Google Shape;350;p23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1" name="Google Shape;351;p23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52" name="Google Shape;35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3" name="Google Shape;35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4" name="Google Shape;354;p23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5" name="Google Shape;355;p23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6" name="Google Shape;356;p23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357" name="Google Shape;35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8" name="Google Shape;35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9" name="Google Shape;359;p23"/>
          <p:cNvSpPr txBox="1">
            <a:spLocks noGrp="1"/>
          </p:cNvSpPr>
          <p:nvPr>
            <p:ph type="subTitle" idx="7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0" name="Google Shape;360;p23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1" name="Google Shape;361;p23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362" name="Google Shape;36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3" name="Google Shape;36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4" name="Google Shape;364;p23"/>
          <p:cNvSpPr txBox="1">
            <a:spLocks noGrp="1"/>
          </p:cNvSpPr>
          <p:nvPr>
            <p:ph type="subTitle" idx="8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5" name="Google Shape;365;p23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6" name="Google Shape;366;p23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367" name="Google Shape;36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8" name="Google Shape;36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9" name="Google Shape;369;p23"/>
          <p:cNvSpPr txBox="1">
            <a:spLocks noGrp="1"/>
          </p:cNvSpPr>
          <p:nvPr>
            <p:ph type="subTitle" idx="9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0" name="Google Shape;370;p23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1" name="Google Shape;371;p23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372" name="Google Shape;37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3" name="Google Shape;37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4" name="Google Shape;374;p23"/>
          <p:cNvSpPr txBox="1">
            <a:spLocks noGrp="1"/>
          </p:cNvSpPr>
          <p:nvPr>
            <p:ph type="subTitle" idx="13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. Numbered 1–8 (Green)">
  <p:cSld name="CUSTOM_2_7_1_3_1_1_1_1_1"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7" name="Google Shape;377;p2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78" name="Google Shape;378;p2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9" name="Google Shape;379;p2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80" name="Google Shape;380;p2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1" name="Google Shape;381;p2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2" name="Google Shape;382;p24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3" name="Google Shape;383;p24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84" name="Google Shape;38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5" name="Google Shape;38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6" name="Google Shape;386;p24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7" name="Google Shape;387;p24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8" name="Google Shape;388;p24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89" name="Google Shape;38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0" name="Google Shape;39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1" name="Google Shape;391;p24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2" name="Google Shape;392;p24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3" name="Google Shape;393;p24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94" name="Google Shape;39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5" name="Google Shape;39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6" name="Google Shape;396;p24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7" name="Google Shape;397;p24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8" name="Google Shape;398;p24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99" name="Google Shape;39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0" name="Google Shape;40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1" name="Google Shape;401;p24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2" name="Google Shape;402;p24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3" name="Google Shape;403;p24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04" name="Google Shape;40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5" name="Google Shape;40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6" name="Google Shape;406;p24"/>
          <p:cNvSpPr txBox="1">
            <a:spLocks noGrp="1"/>
          </p:cNvSpPr>
          <p:nvPr>
            <p:ph type="subTitle" idx="7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7" name="Google Shape;407;p24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8" name="Google Shape;408;p24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09" name="Google Shape;40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0" name="Google Shape;41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1" name="Google Shape;411;p24"/>
          <p:cNvSpPr txBox="1">
            <a:spLocks noGrp="1"/>
          </p:cNvSpPr>
          <p:nvPr>
            <p:ph type="subTitle" idx="8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2" name="Google Shape;412;p24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3" name="Google Shape;413;p24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14" name="Google Shape;41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5" name="Google Shape;41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6" name="Google Shape;416;p24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7" name="Google Shape;417;p24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8" name="Google Shape;418;p24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19" name="Google Shape;41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0" name="Google Shape;42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1" name="Google Shape;421;p24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. Numbered 1–3 (Green)">
  <p:cSld name="CUSTOM_2_7_1_5"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2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24" name="Google Shape;424;p2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25" name="Google Shape;425;p2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6" name="Google Shape;426;p2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27" name="Google Shape;427;p2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8" name="Google Shape;428;p2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29" name="Google Shape;429;p25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30" name="Google Shape;43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1" name="Google Shape;43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2" name="Google Shape;432;p25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p25"/>
          <p:cNvSpPr txBox="1">
            <a:spLocks noGrp="1"/>
          </p:cNvSpPr>
          <p:nvPr>
            <p:ph type="subTitle" idx="3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34" name="Google Shape;434;p25"/>
          <p:cNvGrpSpPr/>
          <p:nvPr/>
        </p:nvGrpSpPr>
        <p:grpSpPr>
          <a:xfrm>
            <a:off x="3305156" y="1345103"/>
            <a:ext cx="533372" cy="533480"/>
            <a:chOff x="457200" y="1378813"/>
            <a:chExt cx="695400" cy="695450"/>
          </a:xfrm>
        </p:grpSpPr>
        <p:sp>
          <p:nvSpPr>
            <p:cNvPr id="435" name="Google Shape;435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6" name="Google Shape;436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7" name="Google Shape;437;p25"/>
          <p:cNvSpPr/>
          <p:nvPr/>
        </p:nvSpPr>
        <p:spPr>
          <a:xfrm flipH="1">
            <a:off x="3572250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p25"/>
          <p:cNvSpPr txBox="1">
            <a:spLocks noGrp="1"/>
          </p:cNvSpPr>
          <p:nvPr>
            <p:ph type="subTitle" idx="4"/>
          </p:nvPr>
        </p:nvSpPr>
        <p:spPr>
          <a:xfrm>
            <a:off x="35722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39" name="Google Shape;439;p25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440" name="Google Shape;44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1" name="Google Shape;44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2" name="Google Shape;442;p25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p25"/>
          <p:cNvSpPr txBox="1">
            <a:spLocks noGrp="1"/>
          </p:cNvSpPr>
          <p:nvPr>
            <p:ph type="subTitle" idx="5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. Numbered 1–2 (Blue)">
  <p:cSld name="CUSTOM_2_7_1_5_2_1"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Google Shape;445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75" y="649650"/>
            <a:ext cx="827450" cy="4115237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2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47" name="Google Shape;447;p2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48" name="Google Shape;448;p2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49" name="Google Shape;449;p2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0" name="Google Shape;450;p2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1" name="Google Shape;451;p26"/>
          <p:cNvSpPr txBox="1">
            <a:spLocks noGrp="1"/>
          </p:cNvSpPr>
          <p:nvPr>
            <p:ph type="subTitle" idx="2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2" name="Google Shape;452;p26"/>
          <p:cNvSpPr txBox="1">
            <a:spLocks noGrp="1"/>
          </p:cNvSpPr>
          <p:nvPr>
            <p:ph type="subTitle" idx="3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. Numbered 1–5 (Grey)">
  <p:cSld name="CUSTOM_2_7_1_5_1"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2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5" name="Google Shape;455;p2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56" name="Google Shape;456;p2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7" name="Google Shape;457;p2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58" name="Google Shape;458;p2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9" name="Google Shape;459;p2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60" name="Google Shape;460;p27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61" name="Google Shape;461;p27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" name="Google Shape;462;p27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" name="Google Shape;463;p27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4" name="Google Shape;464;p27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" name="Google Shape;465;p27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66" name="Google Shape;466;p27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67" name="Google Shape;467;p27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Google Shape;468;p27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" name="Google Shape;469;p27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0" name="Google Shape;470;p27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" name="Google Shape;471;p27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2" name="Google Shape;472;p27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3" name="Google Shape;473;p27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4" name="Google Shape;474;p27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5" name="Google Shape;475;p27"/>
          <p:cNvSpPr txBox="1">
            <a:spLocks noGrp="1"/>
          </p:cNvSpPr>
          <p:nvPr>
            <p:ph type="subTitle" idx="3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76" name="Google Shape;476;p27"/>
          <p:cNvSpPr txBox="1">
            <a:spLocks noGrp="1"/>
          </p:cNvSpPr>
          <p:nvPr>
            <p:ph type="subTitle" idx="4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77" name="Google Shape;477;p27"/>
          <p:cNvSpPr txBox="1">
            <a:spLocks noGrp="1"/>
          </p:cNvSpPr>
          <p:nvPr>
            <p:ph type="subTitle" idx="5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78" name="Google Shape;478;p27"/>
          <p:cNvSpPr txBox="1">
            <a:spLocks noGrp="1"/>
          </p:cNvSpPr>
          <p:nvPr>
            <p:ph type="subTitle" idx="6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79" name="Google Shape;479;p27"/>
          <p:cNvSpPr txBox="1">
            <a:spLocks noGrp="1"/>
          </p:cNvSpPr>
          <p:nvPr>
            <p:ph type="subTitle" idx="7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. Bullets 1–4 (Greens)">
  <p:cSld name="CUSTOM_2_7_1_6_1_2"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2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2" name="Google Shape;482;p2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3" name="Google Shape;483;p2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84" name="Google Shape;484;p2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5" name="Google Shape;485;p2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86" name="Google Shape;486;p2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7" name="Google Shape;487;p2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8" name="Google Shape;488;p28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9" name="Google Shape;489;p2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" name="Google Shape;490;p2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1" name="Google Shape;491;p2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2" name="Google Shape;492;p28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3" name="Google Shape;493;p28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4" name="Google Shape;494;p28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495" name="Google Shape;495;p2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6" name="Google Shape;496;p2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7" name="Google Shape;497;p2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8" name="Google Shape;498;p2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  <p15:guide id="2" pos="1512">
          <p15:clr>
            <a:srgbClr val="FA7B17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. Bullets 1–4 (Yellow/Green)">
  <p:cSld name="CUSTOM_2_7_1_6_1_2_1"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29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1" name="Google Shape;501;p2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2" name="Google Shape;502;p2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03" name="Google Shape;503;p2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04" name="Google Shape;504;p2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05" name="Google Shape;505;p2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06" name="Google Shape;506;p2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7" name="Google Shape;507;p29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8" name="Google Shape;508;p29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p29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510;p29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29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2" name="Google Shape;512;p29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3" name="Google Shape;513;p29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14" name="Google Shape;514;p2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5" name="Google Shape;515;p2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6" name="Google Shape;516;p2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7" name="Google Shape;517;p2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. Bullets 1–4 (Gray)">
  <p:cSld name="CUSTOM_2_7_1_6_1_2_1_1"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3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" name="Google Shape;520;p3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1" name="Google Shape;521;p3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22" name="Google Shape;522;p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23" name="Google Shape;523;p3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24" name="Google Shape;524;p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25" name="Google Shape;525;p3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6" name="Google Shape;526;p30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7" name="Google Shape;527;p3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8" name="Google Shape;528;p3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9" name="Google Shape;529;p3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0" name="Google Shape;530;p30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1" name="Google Shape;531;p30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2" name="Google Shape;532;p30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33" name="Google Shape;533;p3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4" name="Google Shape;534;p3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5" name="Google Shape;535;p3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6" name="Google Shape;536;p3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. Title Slide: Cybersecurity ">
  <p:cSld name="CUSTOM_2_3_1_1_1_1_1_2_1_2_1_1_1_1_2_2_1_1_1_1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9" name="Google Shape;29;p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 Boot Camp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1" name="Google Shape;31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2" name="Google Shape;32;p4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35" name="Google Shape;35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4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. Bullets 1–4 (Blue)">
  <p:cSld name="CUSTOM_2_7_1_6_1_2_1_1_1"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3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9" name="Google Shape;539;p3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40" name="Google Shape;540;p3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41" name="Google Shape;541;p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42" name="Google Shape;542;p3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43" name="Google Shape;543;p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44" name="Google Shape;544;p3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45" name="Google Shape;545;p31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46" name="Google Shape;546;p3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7" name="Google Shape;547;p3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8" name="Google Shape;548;p3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9" name="Google Shape;549;p31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0" name="Google Shape;550;p31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1" name="Google Shape;551;p31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52" name="Google Shape;552;p31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3" name="Google Shape;553;p31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4" name="Google Shape;554;p31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5" name="Google Shape;555;p31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1. Bullets 1–5 (Green)">
  <p:cSld name="CUSTOM_2_7_1_4_1"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32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8" name="Google Shape;558;p3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9" name="Google Shape;559;p3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60" name="Google Shape;560;p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61" name="Google Shape;561;p3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62" name="Google Shape;562;p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63" name="Google Shape;563;p3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4" name="Google Shape;564;p32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5" name="Google Shape;565;p32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6" name="Google Shape;566;p32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7" name="Google Shape;567;p32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8" name="Google Shape;568;p32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9" name="Google Shape;569;p32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0" name="Google Shape;570;p32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1" name="Google Shape;571;p32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2" name="Google Shape;572;p32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73" name="Google Shape;573;p3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4" name="Google Shape;574;p32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5" name="Google Shape;575;p3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6" name="Google Shape;576;p32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7" name="Google Shape;577;p3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2. Bullets 1–5 (Green/Yellow)">
  <p:cSld name="CUSTOM_2_7_1_4_1_2"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33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0" name="Google Shape;580;p3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1" name="Google Shape;581;p3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82" name="Google Shape;582;p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83" name="Google Shape;583;p3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84" name="Google Shape;584;p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85" name="Google Shape;585;p3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6" name="Google Shape;586;p33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7" name="Google Shape;587;p33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8" name="Google Shape;588;p33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9" name="Google Shape;589;p33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0" name="Google Shape;590;p33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1" name="Google Shape;591;p33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2" name="Google Shape;592;p33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3" name="Google Shape;593;p33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4" name="Google Shape;594;p33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95" name="Google Shape;595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6" name="Google Shape;596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7" name="Google Shape;597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8" name="Google Shape;598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9" name="Google Shape;599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3. Bullets 1–5 (Gray)">
  <p:cSld name="CUSTOM_2_7_1_4_1_1"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3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2" name="Google Shape;602;p3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3" name="Google Shape;603;p3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04" name="Google Shape;604;p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05" name="Google Shape;605;p3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06" name="Google Shape;606;p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07" name="Google Shape;607;p3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8" name="Google Shape;608;p34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9" name="Google Shape;609;p3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0" name="Google Shape;610;p3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1" name="Google Shape;611;p3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2" name="Google Shape;612;p34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3" name="Google Shape;613;p34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4" name="Google Shape;614;p34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5" name="Google Shape;615;p3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6" name="Google Shape;616;p34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17" name="Google Shape;617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8" name="Google Shape;618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9" name="Google Shape;619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0" name="Google Shape;620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1" name="Google Shape;621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  <p15:guide id="2" pos="1512">
          <p15:clr>
            <a:srgbClr val="FA7B17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4. Bullets 1–5 (Blue)">
  <p:cSld name="CUSTOM_2_7_1_4_1_1_1"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3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4" name="Google Shape;624;p3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25" name="Google Shape;625;p3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26" name="Google Shape;626;p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27" name="Google Shape;627;p3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28" name="Google Shape;628;p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29" name="Google Shape;629;p3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0" name="Google Shape;630;p35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1" name="Google Shape;631;p3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2" name="Google Shape;632;p3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3" name="Google Shape;633;p3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4" name="Google Shape;634;p35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5" name="Google Shape;635;p35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6" name="Google Shape;636;p35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7" name="Google Shape;637;p3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8" name="Google Shape;638;p35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39" name="Google Shape;639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0" name="Google Shape;640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1" name="Google Shape;641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2" name="Google Shape;642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3" name="Google Shape;643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5. Bullets 1–6 (Green)">
  <p:cSld name="CUSTOM_2_7_1_3_1_1_3_1"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36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6" name="Google Shape;646;p3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7" name="Google Shape;647;p3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48" name="Google Shape;648;p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49" name="Google Shape;649;p3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50" name="Google Shape;650;p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1" name="Google Shape;651;p3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2" name="Google Shape;652;p36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3" name="Google Shape;653;p36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4" name="Google Shape;654;p36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5" name="Google Shape;655;p36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6" name="Google Shape;656;p36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7" name="Google Shape;657;p36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8" name="Google Shape;658;p36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9" name="Google Shape;659;p36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0" name="Google Shape;660;p36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1" name="Google Shape;661;p36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2" name="Google Shape;662;p36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63" name="Google Shape;663;p3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4" name="Google Shape;664;p36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5" name="Google Shape;665;p3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6" name="Google Shape;666;p36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7" name="Google Shape;667;p3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36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6. Bullets 1–6 (Yellow/Green)">
  <p:cSld name="CUSTOM_2_7_1_3_1_1_3_2"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37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1" name="Google Shape;671;p3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2" name="Google Shape;672;p3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73" name="Google Shape;673;p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74" name="Google Shape;674;p3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75" name="Google Shape;675;p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76" name="Google Shape;676;p3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7" name="Google Shape;677;p37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8" name="Google Shape;678;p37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9" name="Google Shape;679;p37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0" name="Google Shape;680;p37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1" name="Google Shape;681;p37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2" name="Google Shape;682;p37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3" name="Google Shape;683;p37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4" name="Google Shape;684;p37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5" name="Google Shape;685;p37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6" name="Google Shape;686;p37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7" name="Google Shape;687;p37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88" name="Google Shape;688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9" name="Google Shape;689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0" name="Google Shape;690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1" name="Google Shape;691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2" name="Google Shape;692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3" name="Google Shape;693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7. Bullets 1–6 (Gray)">
  <p:cSld name="CUSTOM_2_7_1_3_1_1_3_3"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3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6" name="Google Shape;696;p3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7" name="Google Shape;697;p3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98" name="Google Shape;698;p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99" name="Google Shape;699;p3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00" name="Google Shape;700;p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01" name="Google Shape;701;p3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2" name="Google Shape;702;p38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3" name="Google Shape;703;p3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4" name="Google Shape;704;p3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5" name="Google Shape;705;p3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6" name="Google Shape;706;p3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7" name="Google Shape;707;p3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8" name="Google Shape;708;p38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9" name="Google Shape;709;p38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0" name="Google Shape;710;p38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1" name="Google Shape;711;p38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2" name="Google Shape;712;p38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13" name="Google Shape;713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4" name="Google Shape;714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8. Bullets 1–6 (Blue)">
  <p:cSld name="CUSTOM_2_7_1_3_1_1_3_2_1"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3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1" name="Google Shape;721;p3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2" name="Google Shape;722;p3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23" name="Google Shape;723;p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24" name="Google Shape;724;p3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25" name="Google Shape;725;p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26" name="Google Shape;726;p3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7" name="Google Shape;727;p39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8" name="Google Shape;728;p3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9" name="Google Shape;729;p3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0" name="Google Shape;730;p3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3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2" name="Google Shape;732;p3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3" name="Google Shape;733;p39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4" name="Google Shape;734;p39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5" name="Google Shape;735;p39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6" name="Google Shape;736;p39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7" name="Google Shape;737;p39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38" name="Google Shape;738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9" name="Google Shape;739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0" name="Google Shape;740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1" name="Google Shape;741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2" name="Google Shape;742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3" name="Google Shape;743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9. Bullets 1–7 (Green)">
  <p:cSld name="CUSTOM_2_7_1_3_1_1_1_2"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40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6" name="Google Shape;746;p4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7" name="Google Shape;747;p4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48" name="Google Shape;748;p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49" name="Google Shape;749;p4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50" name="Google Shape;750;p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51" name="Google Shape;751;p4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2" name="Google Shape;752;p40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3" name="Google Shape;753;p40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4" name="Google Shape;754;p40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5" name="Google Shape;755;p40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6" name="Google Shape;756;p40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7" name="Google Shape;757;p40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8" name="Google Shape;758;p40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9" name="Google Shape;759;p40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0" name="Google Shape;760;p40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1" name="Google Shape;761;p40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2" name="Google Shape;762;p40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3" name="Google Shape;763;p40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4" name="Google Shape;764;p40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65" name="Google Shape;765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66" name="Google Shape;766;p40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67" name="Google Shape;767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68" name="Google Shape;768;p40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69" name="Google Shape;769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0" name="Google Shape;770;p40"/>
          <p:cNvPicPr preferRelativeResize="0"/>
          <p:nvPr/>
        </p:nvPicPr>
        <p:blipFill rotWithShape="1">
          <a:blip r:embed="rId3">
            <a:alphaModFix/>
          </a:blip>
          <a:srcRect t="1380" b="139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71" name="Google Shape;771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. Title Slide:Data Analytics and Visualization">
  <p:cSld name="CUSTOM_2_3_1_1_1_1_1_2_1_2_1_1_1_1_2_1_1_1_1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5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9" name="Google Shape;39;p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0" name="Google Shape;40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41" name="Google Shape;41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3" name="Google Shape;43;p5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5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46" name="Google Shape;46;p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0. Bullets 1–7 (Yellow/Green)">
  <p:cSld name="CUSTOM_2_7_1_3_1_1_1_2_1"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p41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4" name="Google Shape;774;p4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75" name="Google Shape;775;p4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76" name="Google Shape;776;p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77" name="Google Shape;777;p4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78" name="Google Shape;778;p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79" name="Google Shape;779;p4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0" name="Google Shape;780;p41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1" name="Google Shape;781;p41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2" name="Google Shape;782;p41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3" name="Google Shape;783;p41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4" name="Google Shape;784;p41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5" name="Google Shape;785;p41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6" name="Google Shape;786;p41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7" name="Google Shape;787;p41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8" name="Google Shape;788;p41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9" name="Google Shape;789;p41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0" name="Google Shape;790;p41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1" name="Google Shape;791;p41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2" name="Google Shape;792;p41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93" name="Google Shape;793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4" name="Google Shape;794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5" name="Google Shape;795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6" name="Google Shape;796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7" name="Google Shape;797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8" name="Google Shape;798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99" name="Google Shape;799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1. Bullets 1–7 (Gray)">
  <p:cSld name="CUSTOM_2_7_1_3_1_1_1_2_1_1">
    <p:spTree>
      <p:nvGrpSpPr>
        <p:cNvPr id="1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p4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2" name="Google Shape;802;p4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3" name="Google Shape;803;p4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04" name="Google Shape;804;p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05" name="Google Shape;805;p4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06" name="Google Shape;806;p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07" name="Google Shape;807;p4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8" name="Google Shape;808;p42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9" name="Google Shape;809;p4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0" name="Google Shape;810;p42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1" name="Google Shape;811;p4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2" name="Google Shape;812;p42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3" name="Google Shape;813;p4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4" name="Google Shape;814;p42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5" name="Google Shape;815;p4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6" name="Google Shape;816;p42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7" name="Google Shape;817;p4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8" name="Google Shape;818;p42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9" name="Google Shape;819;p4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0" name="Google Shape;820;p42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21" name="Google Shape;821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2" name="Google Shape;822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3" name="Google Shape;823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4" name="Google Shape;824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5" name="Google Shape;825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6" name="Google Shape;826;p42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27" name="Google Shape;827;p42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2. Bullets 1–7 (Blue)">
  <p:cSld name="CUSTOM_2_7_1_3_1_1_1_2_1_1_1">
    <p:spTree>
      <p:nvGrpSpPr>
        <p:cNvPr id="1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p4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0" name="Google Shape;830;p4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1" name="Google Shape;831;p4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32" name="Google Shape;832;p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33" name="Google Shape;833;p4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34" name="Google Shape;834;p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35" name="Google Shape;835;p4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6" name="Google Shape;836;p43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7" name="Google Shape;837;p4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8" name="Google Shape;838;p43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9" name="Google Shape;839;p4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0" name="Google Shape;840;p43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1" name="Google Shape;841;p4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2" name="Google Shape;842;p43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3" name="Google Shape;843;p4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4" name="Google Shape;844;p43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5" name="Google Shape;845;p4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6" name="Google Shape;846;p43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7" name="Google Shape;847;p4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8" name="Google Shape;848;p43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49" name="Google Shape;849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0" name="Google Shape;850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51" name="Google Shape;851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2" name="Google Shape;852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53" name="Google Shape;853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4" name="Google Shape;854;p43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55" name="Google Shape;855;p43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3. Bullets 1–8 (Green)">
  <p:cSld name="CUSTOM_2_7_1_3_1_1_1_1_1_1">
    <p:spTree>
      <p:nvGrpSpPr>
        <p:cNvPr id="1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p4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8" name="Google Shape;858;p4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59" name="Google Shape;859;p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60" name="Google Shape;860;p4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61" name="Google Shape;861;p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62" name="Google Shape;862;p4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3" name="Google Shape;863;p44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4" name="Google Shape;864;p44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5" name="Google Shape;865;p44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6" name="Google Shape;866;p44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7" name="Google Shape;867;p44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8" name="Google Shape;868;p44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9" name="Google Shape;869;p44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0" name="Google Shape;870;p44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1" name="Google Shape;871;p44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2" name="Google Shape;872;p44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3" name="Google Shape;873;p44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4" name="Google Shape;874;p44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5" name="Google Shape;875;p44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6" name="Google Shape;876;p44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7" name="Google Shape;877;p44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8" name="Google Shape;878;p44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79" name="Google Shape;879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0" name="Google Shape;880;p44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1" name="Google Shape;881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2" name="Google Shape;882;p44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3" name="Google Shape;883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4" name="Google Shape;884;p44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5" name="Google Shape;885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6" name="Google Shape;886;p44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4. Bullets 1–8 (Yellow/Green)">
  <p:cSld name="CUSTOM_2_7_1_3_1_1_1_1_1_1_1">
    <p:spTree>
      <p:nvGrpSpPr>
        <p:cNvPr id="1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4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9" name="Google Shape;889;p4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90" name="Google Shape;890;p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91" name="Google Shape;891;p4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92" name="Google Shape;892;p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93" name="Google Shape;893;p4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94" name="Google Shape;894;p45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5" name="Google Shape;895;p45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96" name="Google Shape;896;p45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7" name="Google Shape;897;p45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98" name="Google Shape;898;p45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9" name="Google Shape;899;p45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0" name="Google Shape;900;p45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1" name="Google Shape;901;p45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2" name="Google Shape;902;p45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3" name="Google Shape;903;p45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4" name="Google Shape;904;p45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5" name="Google Shape;905;p45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6" name="Google Shape;906;p45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7" name="Google Shape;907;p45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8" name="Google Shape;908;p45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9" name="Google Shape;909;p45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10" name="Google Shape;910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1" name="Google Shape;911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2" name="Google Shape;912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3" name="Google Shape;913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4" name="Google Shape;914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5" name="Google Shape;915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6" name="Google Shape;916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7" name="Google Shape;917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5. Bullets 1–8 (Gray)">
  <p:cSld name="CUSTOM_2_7_1_3_1_1_1_1_1_1_1_1">
    <p:spTree>
      <p:nvGrpSpPr>
        <p:cNvPr id="1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p4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20" name="Google Shape;920;p4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21" name="Google Shape;921;p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22" name="Google Shape;922;p4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23" name="Google Shape;923;p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24" name="Google Shape;924;p4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25" name="Google Shape;925;p4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6" name="Google Shape;926;p46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27" name="Google Shape;927;p4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8" name="Google Shape;928;p46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29" name="Google Shape;929;p4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0" name="Google Shape;930;p46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1" name="Google Shape;931;p4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2" name="Google Shape;932;p46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3" name="Google Shape;933;p4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4" name="Google Shape;934;p46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5" name="Google Shape;935;p4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6" name="Google Shape;936;p46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7" name="Google Shape;937;p4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8" name="Google Shape;938;p46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9" name="Google Shape;939;p4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0" name="Google Shape;940;p46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41" name="Google Shape;941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2" name="Google Shape;942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3" name="Google Shape;943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4" name="Google Shape;944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5" name="Google Shape;945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6" name="Google Shape;946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7" name="Google Shape;947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8" name="Google Shape;948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6. Bullets 1–8 (Blue)">
  <p:cSld name="CUSTOM_2_7_1_3_1_1_1_1_1_1_1_1_1">
    <p:spTree>
      <p:nvGrpSpPr>
        <p:cNvPr id="1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p4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51" name="Google Shape;951;p4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52" name="Google Shape;952;p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53" name="Google Shape;953;p4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54" name="Google Shape;954;p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55" name="Google Shape;955;p4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56" name="Google Shape;956;p4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7" name="Google Shape;957;p47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58" name="Google Shape;958;p4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9" name="Google Shape;959;p47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0" name="Google Shape;960;p4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1" name="Google Shape;961;p47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2" name="Google Shape;962;p4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3" name="Google Shape;963;p47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4" name="Google Shape;964;p4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5" name="Google Shape;965;p47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6" name="Google Shape;966;p4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7" name="Google Shape;967;p47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8" name="Google Shape;968;p4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9" name="Google Shape;969;p47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0" name="Google Shape;970;p4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1" name="Google Shape;971;p47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72" name="Google Shape;972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3" name="Google Shape;973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4" name="Google Shape;974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5" name="Google Shape;975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6" name="Google Shape;976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7" name="Google Shape;977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8" name="Google Shape;978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9" name="Google Shape;979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7. Fist to Five">
  <p:cSld name="CUSTOM_2_3_1_1_3_1_1_2_1_1_1_1">
    <p:spTree>
      <p:nvGrpSpPr>
        <p:cNvPr id="1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1" name="Google Shape;981;p48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82" name="Google Shape;982;p48"/>
          <p:cNvSpPr txBox="1">
            <a:spLocks noGrp="1"/>
          </p:cNvSpPr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83" name="Google Shape;983;p4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84" name="Google Shape;984;p4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85" name="Google Shape;985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986" name="Google Shape;986;p48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987" name="Google Shape;987;p48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8. Review">
  <p:cSld name="CUSTOM_17_2_1_2_1">
    <p:spTree>
      <p:nvGrpSpPr>
        <p:cNvPr id="1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9" name="Google Shape;989;p49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90" name="Google Shape;990;p4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1" name="Google Shape;991;p49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92" name="Google Shape;992;p49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993" name="Google Shape;993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9. Take a Break 1">
  <p:cSld name="CUSTOM">
    <p:spTree>
      <p:nvGrpSpPr>
        <p:cNvPr id="1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Google Shape;995;p5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96" name="Google Shape;996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2900" y="-24125"/>
            <a:ext cx="9229800" cy="5191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 Subsection Slide">
  <p:cSld name="CUSTOM_17_2_1_1_2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6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6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" name="Google Shape;51;p6"/>
          <p:cNvSpPr txBox="1">
            <a:spLocks noGrp="1"/>
          </p:cNvSpPr>
          <p:nvPr>
            <p:ph type="sldNum" idx="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" name="Google Shape;52;p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0. Take a Break 2">
  <p:cSld name="CUSTOM_1">
    <p:spTree>
      <p:nvGrpSpPr>
        <p:cNvPr id="1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p5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99" name="Google Shape;999;p5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0" name="Google Shape;1000;p51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01" name="Google Shape;1001;p51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7. The End">
  <p:cSld name="CUSTOM_7">
    <p:spTree>
      <p:nvGrpSpPr>
        <p:cNvPr id="1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3" name="Google Shape;1003;p52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04" name="Google Shape;1004;p52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  <p:sp>
        <p:nvSpPr>
          <p:cNvPr id="1005" name="Google Shape;1005;p52"/>
          <p:cNvSpPr txBox="1"/>
          <p:nvPr/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pic>
        <p:nvPicPr>
          <p:cNvPr id="1006" name="Google Shape;1006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8599" y="496138"/>
            <a:ext cx="5046801" cy="415122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1. Take a Break 1">
  <p:cSld name="CUSTOM_9">
    <p:spTree>
      <p:nvGrpSpPr>
        <p:cNvPr id="1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p5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09" name="Google Shape;1009;p5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2900" y="-24125"/>
            <a:ext cx="9229800" cy="5191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 Transition Slide">
  <p:cSld name="CUSTOM_17_2_1_2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7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7"/>
          <p:cNvSpPr txBox="1">
            <a:spLocks noGrp="1"/>
          </p:cNvSpPr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" name="Google Shape;57;p7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. Text Only">
  <p:cSld name="CUSTOM_2_7_2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1" name="Google Shape;61;p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2" name="Google Shape;62;p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" name="Google Shape;63;p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4" name="Google Shape;64;p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8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3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. Text with Sidebar">
  <p:cSld name="CUSTOM_2_4_1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9"/>
          <p:cNvPicPr preferRelativeResize="0"/>
          <p:nvPr/>
        </p:nvPicPr>
        <p:blipFill rotWithShape="1">
          <a:blip r:embed="rId2">
            <a:alphaModFix/>
          </a:blip>
          <a:srcRect t="119" b="119"/>
          <a:stretch/>
        </p:blipFill>
        <p:spPr>
          <a:xfrm>
            <a:off x="7048950" y="751475"/>
            <a:ext cx="1828800" cy="4072037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body" idx="2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0" name="Google Shape;70;p9"/>
          <p:cNvSpPr txBox="1">
            <a:spLocks noGrp="1"/>
          </p:cNvSpPr>
          <p:nvPr>
            <p:ph type="subTitle" idx="3"/>
          </p:nvPr>
        </p:nvSpPr>
        <p:spPr>
          <a:xfrm>
            <a:off x="7048950" y="891063"/>
            <a:ext cx="1814100" cy="3784800"/>
          </a:xfrm>
          <a:prstGeom prst="rect">
            <a:avLst/>
          </a:prstGeom>
          <a:noFill/>
          <a:ln w="9525" cap="flat" cmpd="sng">
            <a:solidFill>
              <a:srgbClr val="DBD9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9"/>
          <p:cNvSpPr txBox="1">
            <a:spLocks noGrp="1"/>
          </p:cNvSpPr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3" name="Google Shape;73;p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4" name="Google Shape;74;p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5" name="Google Shape;75;p9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. Call Attention Slide">
  <p:cSld name="CUSTOM_2_3_1_1_3_1_1_2_1_1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0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0"/>
          <p:cNvSpPr txBox="1">
            <a:spLocks noGrp="1"/>
          </p:cNvSpPr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9" name="Google Shape;79;p10"/>
          <p:cNvPicPr preferRelativeResize="0"/>
          <p:nvPr/>
        </p:nvPicPr>
        <p:blipFill rotWithShape="1">
          <a:blip r:embed="rId3">
            <a:alphaModFix/>
          </a:blip>
          <a:srcRect l="139" r="149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1" name="Google Shape;81;p1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buNone/>
              <a:defRPr sz="1300">
                <a:solidFill>
                  <a:schemeClr val="tx1"/>
                </a:solidFill>
              </a:defRPr>
            </a:lvl1pPr>
            <a:lvl2pPr lvl="1" algn="r" rtl="0">
              <a:buNone/>
              <a:defRPr sz="1300">
                <a:solidFill>
                  <a:schemeClr val="tx1"/>
                </a:solidFill>
              </a:defRPr>
            </a:lvl2pPr>
            <a:lvl3pPr lvl="2" algn="r" rtl="0">
              <a:buNone/>
              <a:defRPr sz="1300">
                <a:solidFill>
                  <a:schemeClr val="tx1"/>
                </a:solidFill>
              </a:defRPr>
            </a:lvl3pPr>
            <a:lvl4pPr lvl="3" algn="r" rtl="0">
              <a:buNone/>
              <a:defRPr sz="1300">
                <a:solidFill>
                  <a:schemeClr val="tx1"/>
                </a:solidFill>
              </a:defRPr>
            </a:lvl4pPr>
            <a:lvl5pPr lvl="4" algn="r" rtl="0">
              <a:buNone/>
              <a:defRPr sz="1300">
                <a:solidFill>
                  <a:schemeClr val="tx1"/>
                </a:solidFill>
              </a:defRPr>
            </a:lvl5pPr>
            <a:lvl6pPr lvl="5" algn="r" rtl="0">
              <a:buNone/>
              <a:defRPr sz="1300">
                <a:solidFill>
                  <a:schemeClr val="tx1"/>
                </a:solidFill>
              </a:defRPr>
            </a:lvl6pPr>
            <a:lvl7pPr lvl="6" algn="r" rtl="0">
              <a:buNone/>
              <a:defRPr sz="1300">
                <a:solidFill>
                  <a:schemeClr val="tx1"/>
                </a:solidFill>
              </a:defRPr>
            </a:lvl7pPr>
            <a:lvl8pPr lvl="7" algn="r" rtl="0">
              <a:buNone/>
              <a:defRPr sz="1300">
                <a:solidFill>
                  <a:schemeClr val="tx1"/>
                </a:solidFill>
              </a:defRPr>
            </a:lvl8pPr>
            <a:lvl9pPr lvl="8" algn="r" rtl="0">
              <a:buNone/>
              <a:defRPr sz="1300">
                <a:solidFill>
                  <a:schemeClr val="tx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</p:sldLayoutIdLst>
  <mc:AlternateContent xmlns:mc="http://schemas.openxmlformats.org/markup-compatibility/2006" xmlns:p14="http://schemas.microsoft.com/office/powerpoint/2010/main">
    <mc:Choice Requires="p14">
      <p:transition p14:dur="400">
        <p:fade thruBlk="1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p54"/>
          <p:cNvSpPr txBox="1">
            <a:spLocks noGrp="1"/>
          </p:cNvSpPr>
          <p:nvPr>
            <p:ph type="title"/>
          </p:nvPr>
        </p:nvSpPr>
        <p:spPr>
          <a:xfrm>
            <a:off x="274350" y="170392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Capstone Engagement</a:t>
            </a:r>
            <a:endParaRPr sz="31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3100" dirty="0">
                <a:latin typeface="Roboto"/>
                <a:ea typeface="Roboto"/>
                <a:cs typeface="Roboto"/>
                <a:sym typeface="Roboto"/>
              </a:rPr>
              <a:t>Assessment, Analysis, </a:t>
            </a:r>
            <a:br>
              <a:rPr lang="en" sz="3100" dirty="0">
                <a:latin typeface="Roboto"/>
                <a:ea typeface="Roboto"/>
                <a:cs typeface="Roboto"/>
                <a:sym typeface="Roboto"/>
              </a:rPr>
            </a:br>
            <a:r>
              <a:rPr lang="en" sz="3100" dirty="0">
                <a:latin typeface="Roboto"/>
                <a:ea typeface="Roboto"/>
                <a:cs typeface="Roboto"/>
                <a:sym typeface="Roboto"/>
              </a:rPr>
              <a:t>and Hardening of a Vulnerable System</a:t>
            </a:r>
            <a:endParaRPr sz="31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endParaRPr sz="17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600" dirty="0">
                <a:latin typeface="Roboto"/>
                <a:ea typeface="Roboto"/>
                <a:cs typeface="Roboto"/>
                <a:sym typeface="Roboto"/>
              </a:rPr>
              <a:t>By: Dharani Kumar Krishnan</a:t>
            </a:r>
            <a:endParaRPr sz="1600" dirty="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Google Shape;1119;p6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Exploitation: PHP Reverse TCP Shell Script</a:t>
            </a:r>
            <a:endParaRPr/>
          </a:p>
        </p:txBody>
      </p:sp>
      <p:sp>
        <p:nvSpPr>
          <p:cNvPr id="1120" name="Google Shape;1120;p63"/>
          <p:cNvSpPr/>
          <p:nvPr/>
        </p:nvSpPr>
        <p:spPr>
          <a:xfrm flipH="1">
            <a:off x="273275" y="1480550"/>
            <a:ext cx="2163900" cy="31542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1" name="Google Shape;1121;p63"/>
          <p:cNvSpPr txBox="1"/>
          <p:nvPr/>
        </p:nvSpPr>
        <p:spPr>
          <a:xfrm>
            <a:off x="241775" y="1480550"/>
            <a:ext cx="2298600" cy="31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b="1" i="1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 i="1">
                <a:latin typeface="Roboto"/>
                <a:ea typeface="Roboto"/>
                <a:cs typeface="Roboto"/>
                <a:sym typeface="Roboto"/>
              </a:rPr>
              <a:t>Metasploit / MSFvenom: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Used MSFvenom (in Metasploit) to find a PHP reverse TCP shell script, create a shell.php payload and Meterpreter session.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 i="1">
                <a:latin typeface="Roboto"/>
                <a:ea typeface="Roboto"/>
                <a:cs typeface="Roboto"/>
                <a:sym typeface="Roboto"/>
              </a:rPr>
              <a:t>Cadaver: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Used to connect to the Apache server and add shell.php payload.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22" name="Google Shape;1122;p63"/>
          <p:cNvGrpSpPr/>
          <p:nvPr/>
        </p:nvGrpSpPr>
        <p:grpSpPr>
          <a:xfrm>
            <a:off x="273131" y="887903"/>
            <a:ext cx="533372" cy="533480"/>
            <a:chOff x="457200" y="1378813"/>
            <a:chExt cx="695400" cy="695450"/>
          </a:xfrm>
        </p:grpSpPr>
        <p:sp>
          <p:nvSpPr>
            <p:cNvPr id="1123" name="Google Shape;1123;p6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99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24" name="Google Shape;1124;p6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99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5" name="Google Shape;1125;p63"/>
          <p:cNvGrpSpPr/>
          <p:nvPr/>
        </p:nvGrpSpPr>
        <p:grpSpPr>
          <a:xfrm>
            <a:off x="2583356" y="887903"/>
            <a:ext cx="533372" cy="533480"/>
            <a:chOff x="457200" y="1378813"/>
            <a:chExt cx="695400" cy="695450"/>
          </a:xfrm>
        </p:grpSpPr>
        <p:sp>
          <p:nvSpPr>
            <p:cNvPr id="1126" name="Google Shape;1126;p6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99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27" name="Google Shape;1127;p6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99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8" name="Google Shape;1128;p63"/>
          <p:cNvGrpSpPr/>
          <p:nvPr/>
        </p:nvGrpSpPr>
        <p:grpSpPr>
          <a:xfrm>
            <a:off x="4893581" y="887903"/>
            <a:ext cx="533372" cy="533480"/>
            <a:chOff x="457200" y="1378813"/>
            <a:chExt cx="695400" cy="695450"/>
          </a:xfrm>
        </p:grpSpPr>
        <p:sp>
          <p:nvSpPr>
            <p:cNvPr id="1129" name="Google Shape;1129;p6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99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30" name="Google Shape;1130;p6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99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31" name="Google Shape;1131;p63"/>
          <p:cNvSpPr/>
          <p:nvPr/>
        </p:nvSpPr>
        <p:spPr>
          <a:xfrm flipH="1">
            <a:off x="2583350" y="1480550"/>
            <a:ext cx="2163900" cy="31542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2" name="Google Shape;1132;p63"/>
          <p:cNvSpPr txBox="1"/>
          <p:nvPr/>
        </p:nvSpPr>
        <p:spPr>
          <a:xfrm>
            <a:off x="2551850" y="1480550"/>
            <a:ext cx="2298600" cy="31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Successfully added the PHP reverse TCP payload script (shell.php) to the server.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Created a Meterpreter session to the server.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 i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Uncovered: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Root access, more directories on the server and a flag.txt.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33" name="Google Shape;1133;p63"/>
          <p:cNvPicPr preferRelativeResize="0"/>
          <p:nvPr/>
        </p:nvPicPr>
        <p:blipFill rotWithShape="1">
          <a:blip r:embed="rId3">
            <a:alphaModFix/>
          </a:blip>
          <a:srcRect t="6922" b="37339"/>
          <a:stretch/>
        </p:blipFill>
        <p:spPr>
          <a:xfrm>
            <a:off x="4893425" y="1480550"/>
            <a:ext cx="3973124" cy="88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9005287-7212-4B7A-B2C1-7AB80D1CF7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3425" y="3368622"/>
            <a:ext cx="3973124" cy="89489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6B8F912-9B57-44FD-BC4E-B8101C3FF3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81951" y="2401305"/>
            <a:ext cx="4018318" cy="962619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0" name="Google Shape;1140;p6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141" name="Google Shape;1141;p64"/>
          <p:cNvSpPr txBox="1">
            <a:spLocks noGrp="1"/>
          </p:cNvSpPr>
          <p:nvPr>
            <p:ph type="title"/>
          </p:nvPr>
        </p:nvSpPr>
        <p:spPr>
          <a:xfrm>
            <a:off x="274325" y="1687275"/>
            <a:ext cx="8595300" cy="88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Blue Team</a:t>
            </a: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Log Analysis and </a:t>
            </a:r>
            <a:br>
              <a:rPr lang="en" sz="34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Attack Characterization</a:t>
            </a:r>
            <a:endParaRPr sz="3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42" name="Google Shape;1142;p64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11</a:t>
            </a:fld>
            <a:endParaRPr sz="6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" name="Google Shape;1147;p6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Analysis: Identifying the Port Scan</a:t>
            </a:r>
            <a:endParaRPr dirty="0"/>
          </a:p>
        </p:txBody>
      </p:sp>
      <p:sp>
        <p:nvSpPr>
          <p:cNvPr id="1148" name="Google Shape;1148;p65"/>
          <p:cNvSpPr/>
          <p:nvPr/>
        </p:nvSpPr>
        <p:spPr>
          <a:xfrm flipH="1">
            <a:off x="275400" y="3715575"/>
            <a:ext cx="8593200" cy="10347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9" name="Google Shape;1149;p65"/>
          <p:cNvSpPr txBox="1">
            <a:spLocks noGrp="1"/>
          </p:cNvSpPr>
          <p:nvPr>
            <p:ph type="subTitle" idx="1"/>
          </p:nvPr>
        </p:nvSpPr>
        <p:spPr>
          <a:xfrm>
            <a:off x="2235175" y="3811325"/>
            <a:ext cx="6220200" cy="7404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320040" lvl="0" indent="-16764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 dirty="0">
                <a:solidFill>
                  <a:schemeClr val="dk1"/>
                </a:solidFill>
              </a:rPr>
              <a:t>The port scan occured between 17:18 (5:18pm).</a:t>
            </a:r>
            <a:endParaRPr sz="1200" dirty="0">
              <a:solidFill>
                <a:schemeClr val="dk1"/>
              </a:solidFill>
            </a:endParaRPr>
          </a:p>
          <a:p>
            <a:pPr marL="320040" lvl="0" indent="-16764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 dirty="0">
                <a:solidFill>
                  <a:schemeClr val="dk1"/>
                </a:solidFill>
              </a:rPr>
              <a:t>62 packets were sent to IP 192.168.1.8 (attacker).</a:t>
            </a:r>
            <a:endParaRPr sz="1200" dirty="0">
              <a:solidFill>
                <a:schemeClr val="dk1"/>
              </a:solidFill>
            </a:endParaRPr>
          </a:p>
          <a:p>
            <a:pPr marL="320040" lvl="0" indent="-16764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 dirty="0">
                <a:solidFill>
                  <a:schemeClr val="dk1"/>
                </a:solidFill>
              </a:rPr>
              <a:t>Based on port scan User Agent was a Linux Machine.</a:t>
            </a:r>
            <a:endParaRPr sz="1200" dirty="0"/>
          </a:p>
        </p:txBody>
      </p:sp>
      <p:sp>
        <p:nvSpPr>
          <p:cNvPr id="1151" name="Google Shape;1151;p65"/>
          <p:cNvSpPr txBox="1"/>
          <p:nvPr/>
        </p:nvSpPr>
        <p:spPr>
          <a:xfrm>
            <a:off x="605550" y="3990450"/>
            <a:ext cx="3000000" cy="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Summary of Analysis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80AAF1C-0F46-46B4-AE31-39AAA3DA82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00" y="599491"/>
            <a:ext cx="9144000" cy="2811281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6" name="Google Shape;1156;p66"/>
          <p:cNvSpPr/>
          <p:nvPr/>
        </p:nvSpPr>
        <p:spPr>
          <a:xfrm flipH="1">
            <a:off x="275400" y="3715575"/>
            <a:ext cx="8593200" cy="10347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7" name="Google Shape;1157;p6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Finding the Request for the Hidden Directory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58" name="Google Shape;1158;p66"/>
          <p:cNvSpPr txBox="1">
            <a:spLocks noGrp="1"/>
          </p:cNvSpPr>
          <p:nvPr>
            <p:ph type="subTitle" idx="1"/>
          </p:nvPr>
        </p:nvSpPr>
        <p:spPr>
          <a:xfrm>
            <a:off x="2235175" y="3735125"/>
            <a:ext cx="6878100" cy="9942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320040" lvl="0" indent="-16764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 dirty="0">
                <a:solidFill>
                  <a:schemeClr val="dk1"/>
                </a:solidFill>
              </a:rPr>
              <a:t>Requested occurred at 15:21 (3:21 pm).</a:t>
            </a:r>
            <a:endParaRPr sz="1200" dirty="0">
              <a:solidFill>
                <a:schemeClr val="dk1"/>
              </a:solidFill>
            </a:endParaRPr>
          </a:p>
          <a:p>
            <a:pPr marL="320040" lvl="0" indent="-16764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 dirty="0">
                <a:solidFill>
                  <a:schemeClr val="dk1"/>
                </a:solidFill>
              </a:rPr>
              <a:t>2 request were made to secret_folder.</a:t>
            </a:r>
            <a:endParaRPr sz="1200" dirty="0">
              <a:solidFill>
                <a:schemeClr val="dk1"/>
              </a:solidFill>
            </a:endParaRPr>
          </a:p>
          <a:p>
            <a:pPr marL="320040" lvl="0" indent="-16764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 dirty="0">
                <a:solidFill>
                  <a:schemeClr val="dk1"/>
                </a:solidFill>
              </a:rPr>
              <a:t>The file requested was access.log and this secret_folder contained a “Personal Note” with user Ryan’s credentials and how to get to the server.</a:t>
            </a:r>
            <a:endParaRPr sz="1200" dirty="0">
              <a:solidFill>
                <a:schemeClr val="dk1"/>
              </a:solidFill>
            </a:endParaRPr>
          </a:p>
        </p:txBody>
      </p:sp>
      <p:sp>
        <p:nvSpPr>
          <p:cNvPr id="1159" name="Google Shape;1159;p66"/>
          <p:cNvSpPr txBox="1"/>
          <p:nvPr/>
        </p:nvSpPr>
        <p:spPr>
          <a:xfrm>
            <a:off x="605550" y="3990450"/>
            <a:ext cx="3000000" cy="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Summary of Analysis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D69E80-9D14-4E81-B0E9-E997132321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550" y="678136"/>
            <a:ext cx="7695644" cy="2912552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Google Shape;1165;p6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Uncovering the Brute Force Attack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67" name="Google Shape;1167;p67"/>
          <p:cNvSpPr/>
          <p:nvPr/>
        </p:nvSpPr>
        <p:spPr>
          <a:xfrm flipH="1">
            <a:off x="273150" y="1829838"/>
            <a:ext cx="2298600" cy="1900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8" name="Google Shape;1168;p67"/>
          <p:cNvSpPr txBox="1"/>
          <p:nvPr/>
        </p:nvSpPr>
        <p:spPr>
          <a:xfrm>
            <a:off x="273150" y="1829838"/>
            <a:ext cx="20634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Summary of Analysis</a:t>
            </a:r>
            <a:endParaRPr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69" name="Google Shape;1169;p67"/>
          <p:cNvSpPr txBox="1"/>
          <p:nvPr/>
        </p:nvSpPr>
        <p:spPr>
          <a:xfrm>
            <a:off x="228375" y="2326163"/>
            <a:ext cx="2261100" cy="13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20040" lvl="0" indent="-16764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19,987 requests were made in the attack.</a:t>
            </a:r>
            <a:endParaRPr sz="12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20040" lvl="0" indent="-16764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19984 requests had been made before the attacker </a:t>
            </a:r>
            <a:br>
              <a:rPr lang="en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discovered the password.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3E8FD3-FF8C-4EC6-9C2A-AA2D4458F4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8608" y="1004835"/>
            <a:ext cx="6307653" cy="3265714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65;p67">
            <a:extLst>
              <a:ext uri="{FF2B5EF4-FFF2-40B4-BE49-F238E27FC236}">
                <a16:creationId xmlns:a16="http://schemas.microsoft.com/office/drawing/2014/main" id="{7BCDF3DD-DF75-4631-81E9-1058546EF57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algn="l"/>
            <a:r>
              <a:rPr lang="en-US" sz="1800" b="1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Analysis: </a:t>
            </a:r>
            <a:r>
              <a:rPr lang="en-US" sz="1800" b="1" i="0" u="none" strike="noStrike" baseline="0" dirty="0">
                <a:latin typeface="Roboto" panose="02000000000000000000" pitchFamily="2" charset="0"/>
                <a:ea typeface="Roboto" panose="02000000000000000000" pitchFamily="2" charset="0"/>
              </a:rPr>
              <a:t>Identifying the Reverse Shell</a:t>
            </a:r>
            <a:br>
              <a:rPr lang="en-US" sz="1800" b="0" i="0" u="none" strike="noStrike" baseline="0" dirty="0">
                <a:latin typeface="Roboto" panose="02000000000000000000" pitchFamily="2" charset="0"/>
                <a:ea typeface="Roboto" panose="02000000000000000000" pitchFamily="2" charset="0"/>
              </a:rPr>
            </a:br>
            <a:br>
              <a:rPr lang="en-US" sz="1800" b="0" i="0" u="none" strike="noStrike" baseline="0" dirty="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1200" b="0" i="0" u="none" strike="noStrike" baseline="0" dirty="0">
                <a:latin typeface="Roboto" panose="02000000000000000000" pitchFamily="2" charset="0"/>
                <a:ea typeface="Roboto" panose="02000000000000000000" pitchFamily="2" charset="0"/>
              </a:rPr>
              <a:t>The reverse shell was identified with the following Kibana script:</a:t>
            </a:r>
            <a:br>
              <a:rPr lang="en-US" sz="1200" b="0" i="0" u="none" strike="noStrike" baseline="0" dirty="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1200" b="0" i="0" u="none" strike="noStrike" baseline="0" dirty="0">
                <a:latin typeface="Roboto" panose="02000000000000000000" pitchFamily="2" charset="0"/>
                <a:ea typeface="Roboto" panose="02000000000000000000" pitchFamily="2" charset="0"/>
              </a:rPr>
              <a:t>○ </a:t>
            </a:r>
            <a:r>
              <a:rPr lang="en-US" sz="1200" b="0" i="0" u="none" strike="noStrike" baseline="0" dirty="0" err="1">
                <a:latin typeface="Roboto" panose="02000000000000000000" pitchFamily="2" charset="0"/>
                <a:ea typeface="Roboto" panose="02000000000000000000" pitchFamily="2" charset="0"/>
              </a:rPr>
              <a:t>source.ip</a:t>
            </a:r>
            <a:r>
              <a:rPr lang="en-US" sz="1200" b="0" i="0" u="none" strike="noStrike" baseline="0" dirty="0">
                <a:latin typeface="Roboto" panose="02000000000000000000" pitchFamily="2" charset="0"/>
                <a:ea typeface="Roboto" panose="02000000000000000000" pitchFamily="2" charset="0"/>
              </a:rPr>
              <a:t>: 192.168.1.105 and </a:t>
            </a:r>
            <a:r>
              <a:rPr lang="en-US" sz="1200" b="0" i="0" u="none" strike="noStrike" baseline="0" dirty="0" err="1">
                <a:latin typeface="Roboto" panose="02000000000000000000" pitchFamily="2" charset="0"/>
                <a:ea typeface="Roboto" panose="02000000000000000000" pitchFamily="2" charset="0"/>
              </a:rPr>
              <a:t>destination.ip</a:t>
            </a:r>
            <a:r>
              <a:rPr lang="en-US" sz="1200" b="0" i="0" u="none" strike="noStrike" baseline="0" dirty="0">
                <a:latin typeface="Roboto" panose="02000000000000000000" pitchFamily="2" charset="0"/>
                <a:ea typeface="Roboto" panose="02000000000000000000" pitchFamily="2" charset="0"/>
              </a:rPr>
              <a:t>: 192.168.1.8 and </a:t>
            </a:r>
            <a:r>
              <a:rPr lang="en-US" sz="1200" b="0" i="0" u="none" strike="noStrike" baseline="0" dirty="0" err="1">
                <a:latin typeface="Roboto" panose="02000000000000000000" pitchFamily="2" charset="0"/>
                <a:ea typeface="Roboto" panose="02000000000000000000" pitchFamily="2" charset="0"/>
              </a:rPr>
              <a:t>destination.port</a:t>
            </a:r>
            <a:r>
              <a:rPr lang="en-US" sz="1200" b="0" i="0" u="none" strike="noStrike" baseline="0" dirty="0">
                <a:latin typeface="Roboto" panose="02000000000000000000" pitchFamily="2" charset="0"/>
                <a:ea typeface="Roboto" panose="02000000000000000000" pitchFamily="2" charset="0"/>
              </a:rPr>
              <a:t> &gt; 0 and </a:t>
            </a:r>
            <a:r>
              <a:rPr lang="en-US" sz="1200" b="0" i="0" u="none" strike="noStrike" baseline="0" dirty="0" err="1">
                <a:latin typeface="Roboto" panose="02000000000000000000" pitchFamily="2" charset="0"/>
                <a:ea typeface="Roboto" panose="02000000000000000000" pitchFamily="2" charset="0"/>
              </a:rPr>
              <a:t>network.protocol</a:t>
            </a:r>
            <a:r>
              <a:rPr lang="en-US" sz="1200" b="0" i="0" u="none" strike="noStrike" baseline="0" dirty="0">
                <a:latin typeface="Roboto" panose="02000000000000000000" pitchFamily="2" charset="0"/>
                <a:ea typeface="Roboto" panose="02000000000000000000" pitchFamily="2" charset="0"/>
              </a:rPr>
              <a:t>: (not *) and </a:t>
            </a:r>
            <a:r>
              <a:rPr lang="en-US" sz="1200" b="0" i="0" u="none" strike="noStrike" baseline="0" dirty="0" err="1">
                <a:latin typeface="Roboto" panose="02000000000000000000" pitchFamily="2" charset="0"/>
                <a:ea typeface="Roboto" panose="02000000000000000000" pitchFamily="2" charset="0"/>
              </a:rPr>
              <a:t>http.response.body.bytes</a:t>
            </a:r>
            <a:r>
              <a:rPr lang="en-US" sz="1200" b="0" i="0" u="none" strike="noStrike" baseline="0" dirty="0">
                <a:latin typeface="Roboto" panose="02000000000000000000" pitchFamily="2" charset="0"/>
                <a:ea typeface="Roboto" panose="02000000000000000000" pitchFamily="2" charset="0"/>
              </a:rPr>
              <a:t> : (not *) and </a:t>
            </a:r>
            <a:r>
              <a:rPr lang="en-US" sz="1200" b="0" i="0" u="none" strike="noStrike" baseline="0" dirty="0" err="1">
                <a:latin typeface="Roboto" panose="02000000000000000000" pitchFamily="2" charset="0"/>
                <a:ea typeface="Roboto" panose="02000000000000000000" pitchFamily="2" charset="0"/>
              </a:rPr>
              <a:t>source.port</a:t>
            </a:r>
            <a:r>
              <a:rPr lang="en-US" sz="1200" b="0" i="0" u="none" strike="noStrike" baseline="0" dirty="0">
                <a:latin typeface="Roboto" panose="02000000000000000000" pitchFamily="2" charset="0"/>
                <a:ea typeface="Roboto" panose="02000000000000000000" pitchFamily="2" charset="0"/>
              </a:rPr>
              <a:t>: (not 80 or 22)</a:t>
            </a:r>
            <a:endParaRPr lang="en-US" sz="1200" dirty="0">
              <a:solidFill>
                <a:schemeClr val="dk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CD2C0CF-74FA-42EC-BE1A-8A8E29B1E5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35" y="1579894"/>
            <a:ext cx="8673881" cy="2529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6266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5" name="Google Shape;1175;p6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Finding the WebDAV Connection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77" name="Google Shape;1177;p68"/>
          <p:cNvSpPr/>
          <p:nvPr/>
        </p:nvSpPr>
        <p:spPr>
          <a:xfrm flipH="1">
            <a:off x="4572000" y="3290546"/>
            <a:ext cx="4046700" cy="11745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8" name="Google Shape;1178;p68"/>
          <p:cNvSpPr txBox="1">
            <a:spLocks noGrp="1"/>
          </p:cNvSpPr>
          <p:nvPr>
            <p:ph type="subTitle" idx="1"/>
          </p:nvPr>
        </p:nvSpPr>
        <p:spPr>
          <a:xfrm>
            <a:off x="4472400" y="3784346"/>
            <a:ext cx="4683900" cy="6807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320040" lvl="0" indent="-16764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 dirty="0">
                <a:solidFill>
                  <a:schemeClr val="dk1"/>
                </a:solidFill>
              </a:rPr>
              <a:t>136 request were made to the WebDav directory</a:t>
            </a:r>
            <a:endParaRPr sz="1200" dirty="0">
              <a:solidFill>
                <a:schemeClr val="dk1"/>
              </a:solidFill>
            </a:endParaRPr>
          </a:p>
          <a:p>
            <a:pPr marL="320040" lvl="0" indent="-16764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 dirty="0">
                <a:solidFill>
                  <a:schemeClr val="dk1"/>
                </a:solidFill>
              </a:rPr>
              <a:t>The files requested were payload.php and passwd.dav</a:t>
            </a:r>
            <a:endParaRPr sz="1200" dirty="0"/>
          </a:p>
        </p:txBody>
      </p:sp>
      <p:sp>
        <p:nvSpPr>
          <p:cNvPr id="1179" name="Google Shape;1179;p68"/>
          <p:cNvSpPr txBox="1"/>
          <p:nvPr/>
        </p:nvSpPr>
        <p:spPr>
          <a:xfrm>
            <a:off x="4720229" y="3355346"/>
            <a:ext cx="1936200" cy="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Summary of Analysis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6F3FF4-E51D-4D4C-9BCF-1FB8DA4544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8860" y="813028"/>
            <a:ext cx="4975139" cy="19768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DA968FD-82DE-4BA4-89FF-DA57A95D57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120" y="855702"/>
            <a:ext cx="3851552" cy="3825498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4" name="Google Shape;1184;p6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185" name="Google Shape;1185;p69"/>
          <p:cNvSpPr txBox="1">
            <a:spLocks noGrp="1"/>
          </p:cNvSpPr>
          <p:nvPr>
            <p:ph type="title"/>
          </p:nvPr>
        </p:nvSpPr>
        <p:spPr>
          <a:xfrm>
            <a:off x="274325" y="1631275"/>
            <a:ext cx="8595300" cy="202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Blue Team</a:t>
            </a: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Proposed Alarms and </a:t>
            </a:r>
            <a:br>
              <a:rPr lang="en" sz="34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Mitigation Strategies</a:t>
            </a:r>
            <a:endParaRPr sz="3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86" name="Google Shape;1186;p69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17</a:t>
            </a:fld>
            <a:endParaRPr sz="6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1" name="Google Shape;1191;p7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Blocking the Port Scan</a:t>
            </a:r>
            <a:endParaRPr/>
          </a:p>
        </p:txBody>
      </p:sp>
      <p:sp>
        <p:nvSpPr>
          <p:cNvPr id="1192" name="Google Shape;1192;p70"/>
          <p:cNvSpPr txBox="1">
            <a:spLocks noGrp="1"/>
          </p:cNvSpPr>
          <p:nvPr>
            <p:ph type="subTitle" idx="2"/>
          </p:nvPr>
        </p:nvSpPr>
        <p:spPr>
          <a:xfrm>
            <a:off x="37375" y="1604700"/>
            <a:ext cx="4559700" cy="30513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i="1" dirty="0"/>
              <a:t>What kind of alarm can be set to detect future port scans?</a:t>
            </a:r>
            <a:endParaRPr b="1" i="1" dirty="0"/>
          </a:p>
          <a:p>
            <a:pPr algn="l"/>
            <a:r>
              <a:rPr lang="en-CA" b="1" i="0" u="none" strike="noStrike" baseline="0" dirty="0">
                <a:latin typeface="Roboto" panose="02000000000000000000" pitchFamily="2" charset="0"/>
                <a:ea typeface="Roboto" panose="02000000000000000000" pitchFamily="2" charset="0"/>
              </a:rPr>
              <a:t>Search criteria:</a:t>
            </a:r>
          </a:p>
          <a:p>
            <a:pPr algn="l"/>
            <a:r>
              <a:rPr lang="en-US" b="0" i="0" u="none" strike="noStrike" baseline="0" dirty="0" err="1">
                <a:latin typeface="Roboto" panose="02000000000000000000" pitchFamily="2" charset="0"/>
                <a:ea typeface="Roboto" panose="02000000000000000000" pitchFamily="2" charset="0"/>
              </a:rPr>
              <a:t>destination.ip</a:t>
            </a:r>
            <a:r>
              <a:rPr lang="en-US" b="0" i="0" u="none" strike="noStrike" baseline="0" dirty="0">
                <a:latin typeface="Roboto" panose="02000000000000000000" pitchFamily="2" charset="0"/>
                <a:ea typeface="Roboto" panose="02000000000000000000" pitchFamily="2" charset="0"/>
              </a:rPr>
              <a:t>: 192.168.1.105 and </a:t>
            </a:r>
            <a:r>
              <a:rPr lang="en-US" b="0" i="0" u="none" strike="noStrike" baseline="0" dirty="0" err="1">
                <a:latin typeface="Roboto" panose="02000000000000000000" pitchFamily="2" charset="0"/>
                <a:ea typeface="Roboto" panose="02000000000000000000" pitchFamily="2" charset="0"/>
              </a:rPr>
              <a:t>source.ip</a:t>
            </a:r>
            <a:r>
              <a:rPr lang="en-US" b="0" i="0" u="none" strike="noStrike" baseline="0" dirty="0">
                <a:latin typeface="Roboto" panose="02000000000000000000" pitchFamily="2" charset="0"/>
                <a:ea typeface="Roboto" panose="02000000000000000000" pitchFamily="2" charset="0"/>
              </a:rPr>
              <a:t>: (not</a:t>
            </a:r>
          </a:p>
          <a:p>
            <a:pPr algn="l"/>
            <a:r>
              <a:rPr lang="en-US" b="0" i="0" u="none" strike="noStrike" baseline="0" dirty="0">
                <a:latin typeface="Roboto" panose="02000000000000000000" pitchFamily="2" charset="0"/>
                <a:ea typeface="Roboto" panose="02000000000000000000" pitchFamily="2" charset="0"/>
              </a:rPr>
              <a:t>192.168.1.105) and </a:t>
            </a:r>
            <a:r>
              <a:rPr lang="en-US" b="0" i="0" u="none" strike="noStrike" baseline="0" dirty="0" err="1">
                <a:latin typeface="Roboto" panose="02000000000000000000" pitchFamily="2" charset="0"/>
                <a:ea typeface="Roboto" panose="02000000000000000000" pitchFamily="2" charset="0"/>
              </a:rPr>
              <a:t>destination.port</a:t>
            </a:r>
            <a:r>
              <a:rPr lang="en-US" b="0" i="0" u="none" strike="noStrike" baseline="0" dirty="0">
                <a:latin typeface="Roboto" panose="02000000000000000000" pitchFamily="2" charset="0"/>
                <a:ea typeface="Roboto" panose="02000000000000000000" pitchFamily="2" charset="0"/>
              </a:rPr>
              <a:t>: (not 443 or 80)</a:t>
            </a:r>
          </a:p>
          <a:p>
            <a:pPr algn="l"/>
            <a:r>
              <a:rPr lang="en-CA" b="1" i="0" u="none" strike="noStrike" baseline="0" dirty="0">
                <a:latin typeface="Roboto" panose="02000000000000000000" pitchFamily="2" charset="0"/>
                <a:ea typeface="Roboto" panose="02000000000000000000" pitchFamily="2" charset="0"/>
              </a:rPr>
              <a:t>Report criteria:</a:t>
            </a:r>
          </a:p>
          <a:p>
            <a:pPr algn="l"/>
            <a:r>
              <a:rPr lang="en-US" b="0" i="0" u="none" strike="noStrike" baseline="0" dirty="0">
                <a:latin typeface="Roboto" panose="02000000000000000000" pitchFamily="2" charset="0"/>
                <a:ea typeface="Roboto" panose="02000000000000000000" pitchFamily="2" charset="0"/>
              </a:rPr>
              <a:t>Number of ports accessed per source IP per second.</a:t>
            </a:r>
            <a:endParaRPr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i="1" dirty="0"/>
              <a:t>What threshold would you set to activate this alarm?</a:t>
            </a:r>
            <a:endParaRPr b="1" i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dk1"/>
                </a:solidFill>
              </a:rPr>
              <a:t>Thresholds that activate the alarm:</a:t>
            </a:r>
            <a:endParaRPr dirty="0"/>
          </a:p>
          <a:p>
            <a:pPr marL="139700" lvl="0" algn="l" rtl="0">
              <a:spcBef>
                <a:spcPts val="0"/>
              </a:spcBef>
              <a:spcAft>
                <a:spcPts val="0"/>
              </a:spcAft>
              <a:buSzPts val="1400"/>
            </a:pPr>
            <a:r>
              <a:rPr lang="en-US" dirty="0"/>
              <a:t>Alert email and log when &gt; 3 none port 403 or port 80 scans detected at the same timestamp from the same IP occur.</a:t>
            </a:r>
          </a:p>
        </p:txBody>
      </p:sp>
      <p:sp>
        <p:nvSpPr>
          <p:cNvPr id="1193" name="Google Shape;1193;p70"/>
          <p:cNvSpPr/>
          <p:nvPr/>
        </p:nvSpPr>
        <p:spPr>
          <a:xfrm>
            <a:off x="4936275" y="890150"/>
            <a:ext cx="3370200" cy="476700"/>
          </a:xfrm>
          <a:prstGeom prst="roundRect">
            <a:avLst>
              <a:gd name="adj" fmla="val 16667"/>
            </a:avLst>
          </a:prstGeom>
          <a:solidFill>
            <a:srgbClr val="365C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System Hardening</a:t>
            </a:r>
            <a:endParaRPr sz="21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94" name="Google Shape;1194;p70"/>
          <p:cNvSpPr/>
          <p:nvPr/>
        </p:nvSpPr>
        <p:spPr>
          <a:xfrm rot="10800000">
            <a:off x="5072469" y="1278938"/>
            <a:ext cx="261029" cy="144694"/>
          </a:xfrm>
          <a:prstGeom prst="flowChartExtract">
            <a:avLst/>
          </a:prstGeom>
          <a:solidFill>
            <a:srgbClr val="365C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5" name="Google Shape;1195;p70"/>
          <p:cNvSpPr/>
          <p:nvPr/>
        </p:nvSpPr>
        <p:spPr>
          <a:xfrm>
            <a:off x="457201" y="887925"/>
            <a:ext cx="3370200" cy="476700"/>
          </a:xfrm>
          <a:prstGeom prst="roundRect">
            <a:avLst>
              <a:gd name="adj" fmla="val 16667"/>
            </a:avLst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Alarm</a:t>
            </a:r>
            <a:endParaRPr sz="21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96" name="Google Shape;1196;p70"/>
          <p:cNvSpPr/>
          <p:nvPr/>
        </p:nvSpPr>
        <p:spPr>
          <a:xfrm rot="10800000">
            <a:off x="575313" y="1276701"/>
            <a:ext cx="226486" cy="144694"/>
          </a:xfrm>
          <a:prstGeom prst="flowChartExtra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7" name="Google Shape;1197;p70"/>
          <p:cNvSpPr txBox="1">
            <a:spLocks noGrp="1"/>
          </p:cNvSpPr>
          <p:nvPr>
            <p:ph type="subTitle" idx="2"/>
          </p:nvPr>
        </p:nvSpPr>
        <p:spPr>
          <a:xfrm>
            <a:off x="4510875" y="1604700"/>
            <a:ext cx="4298400" cy="4767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i="1">
                <a:solidFill>
                  <a:schemeClr val="dk1"/>
                </a:solidFill>
              </a:rPr>
              <a:t>What configurations can be set on the host to mitigate port scans?</a:t>
            </a:r>
            <a:endParaRPr sz="1000"/>
          </a:p>
        </p:txBody>
      </p:sp>
      <p:sp>
        <p:nvSpPr>
          <p:cNvPr id="1198" name="Google Shape;1198;p70"/>
          <p:cNvSpPr txBox="1">
            <a:spLocks noGrp="1"/>
          </p:cNvSpPr>
          <p:nvPr>
            <p:ph type="subTitle" idx="2"/>
          </p:nvPr>
        </p:nvSpPr>
        <p:spPr>
          <a:xfrm>
            <a:off x="4541675" y="2047275"/>
            <a:ext cx="4363500" cy="24801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dirty="0">
                <a:solidFill>
                  <a:schemeClr val="dk1"/>
                </a:solidFill>
              </a:rPr>
              <a:t>Create / add a rule in to a firewall or IDS to block any IP address that attempts to access more than 3 ports.</a:t>
            </a:r>
            <a:endParaRPr dirty="0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dirty="0">
                <a:solidFill>
                  <a:schemeClr val="dk1"/>
                </a:solidFill>
              </a:rPr>
              <a:t>Create / add a deny list of User Agents to be applied to firewall rules or an IDS.</a:t>
            </a:r>
            <a:endParaRPr dirty="0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dirty="0">
                <a:solidFill>
                  <a:schemeClr val="dk1"/>
                </a:solidFill>
              </a:rPr>
              <a:t>Close off any ports that are non essential to business.</a:t>
            </a:r>
            <a:endParaRPr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3" name="Google Shape;1203;p7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Finding the Request for the Hidden Directory</a:t>
            </a:r>
            <a:endParaRPr/>
          </a:p>
        </p:txBody>
      </p:sp>
      <p:sp>
        <p:nvSpPr>
          <p:cNvPr id="1204" name="Google Shape;1204;p71"/>
          <p:cNvSpPr/>
          <p:nvPr/>
        </p:nvSpPr>
        <p:spPr>
          <a:xfrm>
            <a:off x="4936275" y="890150"/>
            <a:ext cx="3370200" cy="476700"/>
          </a:xfrm>
          <a:prstGeom prst="roundRect">
            <a:avLst>
              <a:gd name="adj" fmla="val 16667"/>
            </a:avLst>
          </a:prstGeom>
          <a:solidFill>
            <a:srgbClr val="365C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System Hardening</a:t>
            </a:r>
            <a:endParaRPr sz="21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05" name="Google Shape;1205;p71"/>
          <p:cNvSpPr/>
          <p:nvPr/>
        </p:nvSpPr>
        <p:spPr>
          <a:xfrm rot="10800000">
            <a:off x="5072469" y="1278938"/>
            <a:ext cx="261029" cy="144694"/>
          </a:xfrm>
          <a:prstGeom prst="flowChartExtract">
            <a:avLst/>
          </a:prstGeom>
          <a:solidFill>
            <a:srgbClr val="365C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6" name="Google Shape;1206;p71"/>
          <p:cNvSpPr/>
          <p:nvPr/>
        </p:nvSpPr>
        <p:spPr>
          <a:xfrm>
            <a:off x="457201" y="887925"/>
            <a:ext cx="3370200" cy="476700"/>
          </a:xfrm>
          <a:prstGeom prst="roundRect">
            <a:avLst>
              <a:gd name="adj" fmla="val 16667"/>
            </a:avLst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Alarm</a:t>
            </a:r>
            <a:endParaRPr sz="21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07" name="Google Shape;1207;p71"/>
          <p:cNvSpPr/>
          <p:nvPr/>
        </p:nvSpPr>
        <p:spPr>
          <a:xfrm rot="10800000">
            <a:off x="575313" y="1276701"/>
            <a:ext cx="226486" cy="144694"/>
          </a:xfrm>
          <a:prstGeom prst="flowChartExtra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8" name="Google Shape;1208;p71"/>
          <p:cNvSpPr txBox="1">
            <a:spLocks noGrp="1"/>
          </p:cNvSpPr>
          <p:nvPr>
            <p:ph type="subTitle" idx="2"/>
          </p:nvPr>
        </p:nvSpPr>
        <p:spPr>
          <a:xfrm>
            <a:off x="12300" y="1476075"/>
            <a:ext cx="4559700" cy="30513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 i="1" dirty="0">
                <a:solidFill>
                  <a:schemeClr val="dk1"/>
                </a:solidFill>
              </a:rPr>
              <a:t>What kind of alarm can be set to detect future unauthorized access?</a:t>
            </a:r>
            <a:endParaRPr lang="en" sz="1100" b="1" i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chemeClr val="dk1"/>
                </a:solidFill>
              </a:rPr>
              <a:t>Search criteria:</a:t>
            </a:r>
          </a:p>
          <a:p>
            <a:pPr marL="13970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r>
              <a:rPr lang="en-US" dirty="0" err="1">
                <a:solidFill>
                  <a:schemeClr val="dk1"/>
                </a:solidFill>
              </a:rPr>
              <a:t>http.request.method</a:t>
            </a:r>
            <a:r>
              <a:rPr lang="en-US" dirty="0">
                <a:solidFill>
                  <a:schemeClr val="dk1"/>
                </a:solidFill>
              </a:rPr>
              <a:t> : "get" and </a:t>
            </a:r>
            <a:r>
              <a:rPr lang="en-US" dirty="0" err="1">
                <a:solidFill>
                  <a:schemeClr val="dk1"/>
                </a:solidFill>
              </a:rPr>
              <a:t>user_agent.original</a:t>
            </a:r>
            <a:endParaRPr lang="en-US" dirty="0">
              <a:solidFill>
                <a:schemeClr val="dk1"/>
              </a:solidFill>
            </a:endParaRPr>
          </a:p>
          <a:p>
            <a:pPr marL="13970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r>
              <a:rPr lang="en-US" dirty="0">
                <a:solidFill>
                  <a:schemeClr val="dk1"/>
                </a:solidFill>
              </a:rPr>
              <a:t>:"Mozilla/4.0 (Hydra)" and </a:t>
            </a:r>
            <a:r>
              <a:rPr lang="en-US" dirty="0" err="1">
                <a:solidFill>
                  <a:schemeClr val="dk1"/>
                </a:solidFill>
              </a:rPr>
              <a:t>url.path</a:t>
            </a:r>
            <a:r>
              <a:rPr lang="en-US" dirty="0">
                <a:solidFill>
                  <a:schemeClr val="dk1"/>
                </a:solidFill>
              </a:rPr>
              <a:t> :"/</a:t>
            </a:r>
            <a:r>
              <a:rPr lang="en-US" dirty="0" err="1">
                <a:solidFill>
                  <a:schemeClr val="dk1"/>
                </a:solidFill>
              </a:rPr>
              <a:t>company_folders</a:t>
            </a:r>
            <a:r>
              <a:rPr lang="en-US" dirty="0">
                <a:solidFill>
                  <a:schemeClr val="dk1"/>
                </a:solidFill>
              </a:rPr>
              <a:t>/</a:t>
            </a:r>
            <a:r>
              <a:rPr lang="en-US" dirty="0" err="1">
                <a:solidFill>
                  <a:schemeClr val="dk1"/>
                </a:solidFill>
              </a:rPr>
              <a:t>secret_folder</a:t>
            </a:r>
            <a:r>
              <a:rPr lang="en-US" dirty="0">
                <a:solidFill>
                  <a:schemeClr val="dk1"/>
                </a:solidFill>
              </a:rPr>
              <a:t>/" and status :(Error or OK)</a:t>
            </a:r>
          </a:p>
          <a:p>
            <a:pPr marL="13970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r>
              <a:rPr lang="en-US" dirty="0">
                <a:solidFill>
                  <a:schemeClr val="dk1"/>
                </a:solidFill>
              </a:rPr>
              <a:t>Report criteria:</a:t>
            </a:r>
          </a:p>
          <a:p>
            <a:pPr marL="13970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r>
              <a:rPr lang="en-US" dirty="0">
                <a:solidFill>
                  <a:schemeClr val="dk1"/>
                </a:solidFill>
              </a:rPr>
              <a:t>Number of times Error (401) response detected in 10 second interval.</a:t>
            </a:r>
            <a:r>
              <a:rPr lang="en" dirty="0">
                <a:solidFill>
                  <a:schemeClr val="dk1"/>
                </a:solidFill>
              </a:rPr>
              <a:t>.</a:t>
            </a:r>
            <a:endParaRPr sz="1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 i="1" dirty="0">
                <a:solidFill>
                  <a:schemeClr val="dk1"/>
                </a:solidFill>
              </a:rPr>
              <a:t>What threshold would you set to activate this alarm?</a:t>
            </a:r>
            <a:endParaRPr sz="1100" b="1" i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dk1"/>
                </a:solidFill>
              </a:rPr>
              <a:t>Thresholds that activate the alarm:</a:t>
            </a:r>
            <a:endParaRPr dirty="0">
              <a:solidFill>
                <a:schemeClr val="dk1"/>
              </a:solidFill>
            </a:endParaRPr>
          </a:p>
          <a:p>
            <a:pPr algn="l"/>
            <a:r>
              <a:rPr lang="en-US" b="0" i="0" u="none" strike="noStrike" baseline="0" dirty="0">
                <a:latin typeface="Roboto" panose="02000000000000000000" pitchFamily="2" charset="0"/>
                <a:ea typeface="Roboto" panose="02000000000000000000" pitchFamily="2" charset="0"/>
              </a:rPr>
              <a:t>Alert email and log when, on protected files and folders, &gt; 5 Error (401) responses occur at any time OR any OK (200) responses occur from non-trusted IPs</a:t>
            </a:r>
            <a:endParaRPr dirty="0">
              <a:solidFill>
                <a:schemeClr val="dk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209" name="Google Shape;1209;p71"/>
          <p:cNvSpPr txBox="1">
            <a:spLocks noGrp="1"/>
          </p:cNvSpPr>
          <p:nvPr>
            <p:ph type="subTitle" idx="2"/>
          </p:nvPr>
        </p:nvSpPr>
        <p:spPr>
          <a:xfrm>
            <a:off x="4510875" y="1604700"/>
            <a:ext cx="4298400" cy="4767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 i="1">
                <a:solidFill>
                  <a:schemeClr val="dk1"/>
                </a:solidFill>
              </a:rPr>
              <a:t>What configuration can be set on the host to block unwanted access?</a:t>
            </a:r>
            <a:endParaRPr b="1" i="1"/>
          </a:p>
        </p:txBody>
      </p:sp>
      <p:sp>
        <p:nvSpPr>
          <p:cNvPr id="1210" name="Google Shape;1210;p71"/>
          <p:cNvSpPr txBox="1">
            <a:spLocks noGrp="1"/>
          </p:cNvSpPr>
          <p:nvPr>
            <p:ph type="subTitle" idx="2"/>
          </p:nvPr>
        </p:nvSpPr>
        <p:spPr>
          <a:xfrm>
            <a:off x="4541675" y="2047275"/>
            <a:ext cx="4363500" cy="24801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 dirty="0">
                <a:solidFill>
                  <a:schemeClr val="dk1"/>
                </a:solidFill>
              </a:rPr>
              <a:t>Turn off the directory listing:</a:t>
            </a:r>
            <a:endParaRPr dirty="0">
              <a:solidFill>
                <a:schemeClr val="dk1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</a:pPr>
            <a:r>
              <a:rPr lang="en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 apache2.conf remove “Indexes” from &lt;Directory /var/www/&gt; &lt;/Directory&gt; under “Options”</a:t>
            </a:r>
            <a:endParaRPr sz="12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 dirty="0">
                <a:solidFill>
                  <a:schemeClr val="dk1"/>
                </a:solidFill>
              </a:rPr>
              <a:t>Create / add a access list of known IPs and devices to be applied to firewall or IDS.</a:t>
            </a:r>
            <a:endParaRPr dirty="0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dirty="0">
                <a:solidFill>
                  <a:schemeClr val="dk1"/>
                </a:solidFill>
              </a:rPr>
              <a:t>Create a rule to block excessive amounts of traffic from unknown IPs and devices.</a:t>
            </a:r>
            <a:endParaRPr dirty="0">
              <a:solidFill>
                <a:schemeClr val="dk1"/>
              </a:solidFill>
            </a:endParaRPr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</a:pPr>
            <a:r>
              <a:rPr lang="en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Create / add a deny list of IPs and devices (if needed) to firewall or IDS.</a:t>
            </a:r>
            <a:endParaRPr sz="12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p5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Table of Contents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0" name="Google Shape;1020;p5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This document contains the following sections:</a:t>
            </a:r>
            <a:endParaRPr/>
          </a:p>
        </p:txBody>
      </p:sp>
      <p:sp>
        <p:nvSpPr>
          <p:cNvPr id="1021" name="Google Shape;1021;p55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22" name="Google Shape;1022;p55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023" name="Google Shape;1023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24" name="Google Shape;1024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5" name="Google Shape;1025;p55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026" name="Google Shape;1026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99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27" name="Google Shape;1027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99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8" name="Google Shape;1028;p55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029" name="Google Shape;1029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3D85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0" name="Google Shape;1030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3D85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1" name="Google Shape;1031;p55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032" name="Google Shape;1032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3" name="Google Shape;1033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4" name="Google Shape;1034;p55"/>
          <p:cNvSpPr txBox="1"/>
          <p:nvPr/>
        </p:nvSpPr>
        <p:spPr>
          <a:xfrm>
            <a:off x="-12450" y="13788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Network Topology</a:t>
            </a:r>
            <a:endParaRPr sz="18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35" name="Google Shape;1035;p55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6" name="Google Shape;1036;p55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7" name="Google Shape;1037;p55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8" name="Google Shape;1038;p55"/>
          <p:cNvSpPr txBox="1"/>
          <p:nvPr/>
        </p:nvSpPr>
        <p:spPr>
          <a:xfrm>
            <a:off x="-124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Red Team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Security Assessment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39" name="Google Shape;1039;p55"/>
          <p:cNvSpPr txBox="1"/>
          <p:nvPr/>
        </p:nvSpPr>
        <p:spPr>
          <a:xfrm>
            <a:off x="15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Blue Team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Log Analysis and Attack Characterization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0" name="Google Shape;1040;p55"/>
          <p:cNvSpPr txBox="1"/>
          <p:nvPr/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Hardening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Proposed Alarms and Mitigation Strategies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5" name="Google Shape;1215;p7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Preventing Brute Force Attacks</a:t>
            </a:r>
            <a:endParaRPr/>
          </a:p>
        </p:txBody>
      </p:sp>
      <p:sp>
        <p:nvSpPr>
          <p:cNvPr id="1216" name="Google Shape;1216;p72"/>
          <p:cNvSpPr txBox="1">
            <a:spLocks noGrp="1"/>
          </p:cNvSpPr>
          <p:nvPr>
            <p:ph type="subTitle" idx="2"/>
          </p:nvPr>
        </p:nvSpPr>
        <p:spPr>
          <a:xfrm>
            <a:off x="37375" y="1604700"/>
            <a:ext cx="4559700" cy="30513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 i="1">
                <a:solidFill>
                  <a:schemeClr val="dk1"/>
                </a:solidFill>
              </a:rPr>
              <a:t>What kind of alarm can be set to detect future brute force attacks?</a:t>
            </a:r>
            <a:endParaRPr sz="900" b="1" i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Alarms can be set off when: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There are an excessive amount of 401 (unauthorized) responses.</a:t>
            </a:r>
            <a:endParaRPr sz="100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>
                <a:solidFill>
                  <a:schemeClr val="dk1"/>
                </a:solidFill>
              </a:rPr>
              <a:t>There is an excess or abnormal amount of traffic from a single IP or device.</a:t>
            </a:r>
            <a:endParaRPr sz="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 i="1">
                <a:solidFill>
                  <a:schemeClr val="dk1"/>
                </a:solidFill>
              </a:rPr>
              <a:t>What threshold would you set to activate this alarm?</a:t>
            </a:r>
            <a:endParaRPr sz="1100" b="1" i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Thresholds that activate the alarm: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If there are 3 or more unsuccessful logins.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If there is a sudden increase of traffic from a single IP or device outside of the trusted list.</a:t>
            </a:r>
            <a:endParaRPr sz="1000"/>
          </a:p>
        </p:txBody>
      </p:sp>
      <p:sp>
        <p:nvSpPr>
          <p:cNvPr id="1217" name="Google Shape;1217;p72"/>
          <p:cNvSpPr txBox="1">
            <a:spLocks noGrp="1"/>
          </p:cNvSpPr>
          <p:nvPr>
            <p:ph type="subTitle" idx="2"/>
          </p:nvPr>
        </p:nvSpPr>
        <p:spPr>
          <a:xfrm>
            <a:off x="4510875" y="1604700"/>
            <a:ext cx="4298400" cy="4767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i="1">
                <a:solidFill>
                  <a:schemeClr val="dk1"/>
                </a:solidFill>
              </a:rPr>
              <a:t>What configuration can be set on the host to block brute force attacks?</a:t>
            </a:r>
            <a:endParaRPr b="1" i="1"/>
          </a:p>
        </p:txBody>
      </p:sp>
      <p:sp>
        <p:nvSpPr>
          <p:cNvPr id="1218" name="Google Shape;1218;p72"/>
          <p:cNvSpPr txBox="1">
            <a:spLocks noGrp="1"/>
          </p:cNvSpPr>
          <p:nvPr>
            <p:ph type="subTitle" idx="2"/>
          </p:nvPr>
        </p:nvSpPr>
        <p:spPr>
          <a:xfrm>
            <a:off x="4541675" y="2047275"/>
            <a:ext cx="4363500" cy="24801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>
                <a:solidFill>
                  <a:schemeClr val="dk1"/>
                </a:solidFill>
              </a:rPr>
              <a:t>Create / add a access list of known IPs and devices to a firewall or IDS. </a:t>
            </a:r>
            <a:endParaRPr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>
                <a:solidFill>
                  <a:schemeClr val="dk1"/>
                </a:solidFill>
              </a:rPr>
              <a:t>Create a rule to block any traffic returning an excess amount of 401 response codes.</a:t>
            </a:r>
            <a:endParaRPr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>
                <a:solidFill>
                  <a:schemeClr val="dk1"/>
                </a:solidFill>
              </a:rPr>
              <a:t>Lockout an account with an excess amount of bad logins.</a:t>
            </a:r>
            <a:endParaRPr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>
                <a:solidFill>
                  <a:schemeClr val="dk1"/>
                </a:solidFill>
              </a:rPr>
              <a:t>Add IPs or devices to a deny list if they are creating an excessive amount of traffic.</a:t>
            </a:r>
            <a:endParaRPr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>
                <a:solidFill>
                  <a:schemeClr val="dk1"/>
                </a:solidFill>
              </a:rPr>
              <a:t>Set up Fail2ban in the fail2ban.conf and jail.conf files found in /etc folder.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219" name="Google Shape;1219;p72"/>
          <p:cNvSpPr/>
          <p:nvPr/>
        </p:nvSpPr>
        <p:spPr>
          <a:xfrm>
            <a:off x="4936275" y="890150"/>
            <a:ext cx="3370200" cy="476700"/>
          </a:xfrm>
          <a:prstGeom prst="roundRect">
            <a:avLst>
              <a:gd name="adj" fmla="val 16667"/>
            </a:avLst>
          </a:prstGeom>
          <a:solidFill>
            <a:srgbClr val="365C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System Hardening</a:t>
            </a:r>
            <a:endParaRPr sz="21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20" name="Google Shape;1220;p72"/>
          <p:cNvSpPr/>
          <p:nvPr/>
        </p:nvSpPr>
        <p:spPr>
          <a:xfrm rot="10800000">
            <a:off x="5072469" y="1278938"/>
            <a:ext cx="261029" cy="144694"/>
          </a:xfrm>
          <a:prstGeom prst="flowChartExtract">
            <a:avLst/>
          </a:prstGeom>
          <a:solidFill>
            <a:srgbClr val="365C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1" name="Google Shape;1221;p72"/>
          <p:cNvSpPr/>
          <p:nvPr/>
        </p:nvSpPr>
        <p:spPr>
          <a:xfrm>
            <a:off x="457201" y="887925"/>
            <a:ext cx="3370200" cy="476700"/>
          </a:xfrm>
          <a:prstGeom prst="roundRect">
            <a:avLst>
              <a:gd name="adj" fmla="val 16667"/>
            </a:avLst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Alarm</a:t>
            </a:r>
            <a:endParaRPr sz="21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22" name="Google Shape;1222;p72"/>
          <p:cNvSpPr/>
          <p:nvPr/>
        </p:nvSpPr>
        <p:spPr>
          <a:xfrm rot="10800000">
            <a:off x="575313" y="1276701"/>
            <a:ext cx="226486" cy="144694"/>
          </a:xfrm>
          <a:prstGeom prst="flowChartExtra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7" name="Google Shape;1227;p7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Detecting the WebDAV Connection</a:t>
            </a:r>
            <a:endParaRPr/>
          </a:p>
        </p:txBody>
      </p:sp>
      <p:sp>
        <p:nvSpPr>
          <p:cNvPr id="1228" name="Google Shape;1228;p73"/>
          <p:cNvSpPr txBox="1">
            <a:spLocks noGrp="1"/>
          </p:cNvSpPr>
          <p:nvPr>
            <p:ph type="subTitle" idx="2"/>
          </p:nvPr>
        </p:nvSpPr>
        <p:spPr>
          <a:xfrm>
            <a:off x="-12300" y="1602450"/>
            <a:ext cx="4602300" cy="33018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i="1" dirty="0"/>
              <a:t>What kind of alarm can be set to detect future access to this directory?</a:t>
            </a:r>
            <a:endParaRPr b="1" i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dk1"/>
                </a:solidFill>
              </a:rPr>
              <a:t>Alarms can be set off when:</a:t>
            </a:r>
            <a:endParaRPr lang="en" b="1" i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chemeClr val="dk1"/>
                </a:solidFill>
              </a:rPr>
              <a:t>Search criteria: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 err="1">
                <a:solidFill>
                  <a:schemeClr val="dk1"/>
                </a:solidFill>
              </a:rPr>
              <a:t>http.request.method</a:t>
            </a:r>
            <a:r>
              <a:rPr lang="en-US" dirty="0">
                <a:solidFill>
                  <a:schemeClr val="dk1"/>
                </a:solidFill>
              </a:rPr>
              <a:t> : * and </a:t>
            </a:r>
            <a:r>
              <a:rPr lang="en-US" dirty="0" err="1">
                <a:solidFill>
                  <a:schemeClr val="dk1"/>
                </a:solidFill>
              </a:rPr>
              <a:t>url.path</a:t>
            </a:r>
            <a:r>
              <a:rPr lang="en-US" dirty="0">
                <a:solidFill>
                  <a:schemeClr val="dk1"/>
                </a:solidFill>
              </a:rPr>
              <a:t>: *</a:t>
            </a:r>
            <a:r>
              <a:rPr lang="en-US" dirty="0" err="1">
                <a:solidFill>
                  <a:schemeClr val="dk1"/>
                </a:solidFill>
              </a:rPr>
              <a:t>webdav</a:t>
            </a:r>
            <a:r>
              <a:rPr lang="en-US" dirty="0">
                <a:solidFill>
                  <a:schemeClr val="dk1"/>
                </a:solidFill>
              </a:rPr>
              <a:t>* and </a:t>
            </a:r>
            <a:r>
              <a:rPr lang="en-US" dirty="0" err="1">
                <a:solidFill>
                  <a:schemeClr val="dk1"/>
                </a:solidFill>
              </a:rPr>
              <a:t>source.ip</a:t>
            </a:r>
            <a:r>
              <a:rPr lang="en-US" dirty="0">
                <a:solidFill>
                  <a:schemeClr val="dk1"/>
                </a:solidFill>
              </a:rPr>
              <a:t>: (not 192.168.1.150 or 192.168.1.1)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 i="1" dirty="0"/>
              <a:t>What threshold would you set to activate this alarm?</a:t>
            </a:r>
            <a:endParaRPr b="1" i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dk1"/>
                </a:solidFill>
              </a:rPr>
              <a:t>Thresholds that activate the alarm:</a:t>
            </a:r>
            <a:endParaRPr lang="en" b="1" i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chemeClr val="dk1"/>
                </a:solidFill>
              </a:rPr>
              <a:t>Alert email and log when requests are made, on protected files and folders, from non-trusted IPs</a:t>
            </a:r>
            <a:endParaRPr lang="en-US" dirty="0"/>
          </a:p>
        </p:txBody>
      </p:sp>
      <p:sp>
        <p:nvSpPr>
          <p:cNvPr id="1229" name="Google Shape;1229;p73"/>
          <p:cNvSpPr txBox="1">
            <a:spLocks noGrp="1"/>
          </p:cNvSpPr>
          <p:nvPr>
            <p:ph type="subTitle" idx="3"/>
          </p:nvPr>
        </p:nvSpPr>
        <p:spPr>
          <a:xfrm>
            <a:off x="4466800" y="1604700"/>
            <a:ext cx="4557000" cy="5337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 i="1">
                <a:solidFill>
                  <a:schemeClr val="dk1"/>
                </a:solidFill>
              </a:rPr>
              <a:t>What configuration can be set on the host to control access?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0" name="Google Shape;1230;p73"/>
          <p:cNvSpPr/>
          <p:nvPr/>
        </p:nvSpPr>
        <p:spPr>
          <a:xfrm>
            <a:off x="4936275" y="890150"/>
            <a:ext cx="3370200" cy="476700"/>
          </a:xfrm>
          <a:prstGeom prst="roundRect">
            <a:avLst>
              <a:gd name="adj" fmla="val 16667"/>
            </a:avLst>
          </a:prstGeom>
          <a:solidFill>
            <a:srgbClr val="365C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System Hardening</a:t>
            </a:r>
            <a:endParaRPr sz="21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31" name="Google Shape;1231;p73"/>
          <p:cNvSpPr/>
          <p:nvPr/>
        </p:nvSpPr>
        <p:spPr>
          <a:xfrm rot="10800000">
            <a:off x="5072469" y="1278938"/>
            <a:ext cx="261029" cy="144694"/>
          </a:xfrm>
          <a:prstGeom prst="flowChartExtract">
            <a:avLst/>
          </a:prstGeom>
          <a:solidFill>
            <a:srgbClr val="365C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2" name="Google Shape;1232;p73"/>
          <p:cNvSpPr/>
          <p:nvPr/>
        </p:nvSpPr>
        <p:spPr>
          <a:xfrm>
            <a:off x="457201" y="887925"/>
            <a:ext cx="3370200" cy="476700"/>
          </a:xfrm>
          <a:prstGeom prst="roundRect">
            <a:avLst>
              <a:gd name="adj" fmla="val 16667"/>
            </a:avLst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Alarm</a:t>
            </a:r>
            <a:endParaRPr sz="21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33" name="Google Shape;1233;p73"/>
          <p:cNvSpPr/>
          <p:nvPr/>
        </p:nvSpPr>
        <p:spPr>
          <a:xfrm rot="10800000">
            <a:off x="575313" y="1276701"/>
            <a:ext cx="226486" cy="144694"/>
          </a:xfrm>
          <a:prstGeom prst="flowChartExtra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4" name="Google Shape;1234;p73"/>
          <p:cNvSpPr txBox="1">
            <a:spLocks noGrp="1"/>
          </p:cNvSpPr>
          <p:nvPr>
            <p:ph type="subTitle" idx="2"/>
          </p:nvPr>
        </p:nvSpPr>
        <p:spPr>
          <a:xfrm>
            <a:off x="4465475" y="2047275"/>
            <a:ext cx="4690800" cy="27138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lang="en">
                <a:solidFill>
                  <a:schemeClr val="dk1"/>
                </a:solidFill>
              </a:rPr>
              <a:t>Limit access to the WebDav server to those IPs or devices within the company’s network.</a:t>
            </a:r>
            <a:endParaRPr>
              <a:solidFill>
                <a:schemeClr val="dk1"/>
              </a:solidFill>
            </a:endParaRPr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Create / add a access list of known IPs, devices and users to a firewall or IDS.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Create / add a rule to block unknown IPs and devices to a firewall or IDS.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lang="en">
                <a:solidFill>
                  <a:schemeClr val="dk1"/>
                </a:solidFill>
              </a:rPr>
              <a:t>Add restrictions and rules as to who can access or use the web server.</a:t>
            </a:r>
            <a:endParaRPr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Require strong passwords</a:t>
            </a:r>
            <a:r>
              <a:rPr lang="en">
                <a:solidFill>
                  <a:schemeClr val="dk1"/>
                </a:solidFill>
              </a:rPr>
              <a:t> and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regular password changes.</a:t>
            </a:r>
            <a:endParaRPr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State what information is allowed on the server. Ex. create a rule against storing</a:t>
            </a:r>
            <a:r>
              <a:rPr lang="en">
                <a:solidFill>
                  <a:schemeClr val="dk1"/>
                </a:solidFill>
              </a:rPr>
              <a:t> 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credentials on the server.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" name="Google Shape;1239;p7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Identifying Reverse Shell Uploads</a:t>
            </a:r>
            <a:endParaRPr/>
          </a:p>
        </p:txBody>
      </p:sp>
      <p:sp>
        <p:nvSpPr>
          <p:cNvPr id="1240" name="Google Shape;1240;p74"/>
          <p:cNvSpPr txBox="1">
            <a:spLocks noGrp="1"/>
          </p:cNvSpPr>
          <p:nvPr>
            <p:ph type="subTitle" idx="2"/>
          </p:nvPr>
        </p:nvSpPr>
        <p:spPr>
          <a:xfrm>
            <a:off x="-12300" y="1602450"/>
            <a:ext cx="4641600" cy="33018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i="1"/>
              <a:t>What kind of alarm can be set to detect future file uploads?</a:t>
            </a:r>
            <a:endParaRPr b="1" i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Alarms can be set off when: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A file is created or added to the server.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A file extension like .php or any other server side scripting language extension is detected.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A new outbound connection to a new port / machine is detected.</a:t>
            </a:r>
            <a:endParaRPr b="1" i="1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 i="1"/>
              <a:t>What threshold would you set to activate this alarm?</a:t>
            </a:r>
            <a:endParaRPr b="1" i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Thresholds that activate the alarm: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Anytime a file or script file is created or added to the server.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Anytime a new IP or device accesses the server.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241" name="Google Shape;1241;p74"/>
          <p:cNvSpPr txBox="1">
            <a:spLocks noGrp="1"/>
          </p:cNvSpPr>
          <p:nvPr>
            <p:ph type="subTitle" idx="3"/>
          </p:nvPr>
        </p:nvSpPr>
        <p:spPr>
          <a:xfrm>
            <a:off x="4466800" y="1604700"/>
            <a:ext cx="4641600" cy="5337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i="1"/>
              <a:t>What configuration can be set on the host to block file uploads?</a:t>
            </a:r>
            <a:endParaRPr sz="1400"/>
          </a:p>
        </p:txBody>
      </p:sp>
      <p:sp>
        <p:nvSpPr>
          <p:cNvPr id="1242" name="Google Shape;1242;p74"/>
          <p:cNvSpPr/>
          <p:nvPr/>
        </p:nvSpPr>
        <p:spPr>
          <a:xfrm>
            <a:off x="4936275" y="890150"/>
            <a:ext cx="3370200" cy="476700"/>
          </a:xfrm>
          <a:prstGeom prst="roundRect">
            <a:avLst>
              <a:gd name="adj" fmla="val 16667"/>
            </a:avLst>
          </a:prstGeom>
          <a:solidFill>
            <a:srgbClr val="365C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System Hardening</a:t>
            </a:r>
            <a:endParaRPr sz="21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43" name="Google Shape;1243;p74"/>
          <p:cNvSpPr/>
          <p:nvPr/>
        </p:nvSpPr>
        <p:spPr>
          <a:xfrm rot="10800000">
            <a:off x="5072469" y="1278938"/>
            <a:ext cx="261029" cy="144694"/>
          </a:xfrm>
          <a:prstGeom prst="flowChartExtract">
            <a:avLst/>
          </a:prstGeom>
          <a:solidFill>
            <a:srgbClr val="365C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4" name="Google Shape;1244;p74"/>
          <p:cNvSpPr/>
          <p:nvPr/>
        </p:nvSpPr>
        <p:spPr>
          <a:xfrm>
            <a:off x="457201" y="887925"/>
            <a:ext cx="3370200" cy="476700"/>
          </a:xfrm>
          <a:prstGeom prst="roundRect">
            <a:avLst>
              <a:gd name="adj" fmla="val 16667"/>
            </a:avLst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Alarm</a:t>
            </a:r>
            <a:endParaRPr sz="21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45" name="Google Shape;1245;p74"/>
          <p:cNvSpPr/>
          <p:nvPr/>
        </p:nvSpPr>
        <p:spPr>
          <a:xfrm rot="10800000">
            <a:off x="575313" y="1276701"/>
            <a:ext cx="226486" cy="144694"/>
          </a:xfrm>
          <a:prstGeom prst="flowChartExtra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6" name="Google Shape;1246;p74"/>
          <p:cNvSpPr txBox="1">
            <a:spLocks noGrp="1"/>
          </p:cNvSpPr>
          <p:nvPr>
            <p:ph type="subTitle" idx="2"/>
          </p:nvPr>
        </p:nvSpPr>
        <p:spPr>
          <a:xfrm>
            <a:off x="4465475" y="1894875"/>
            <a:ext cx="4690800" cy="30093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C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onfigure </a:t>
            </a:r>
            <a:r>
              <a:rPr lang="en">
                <a:solidFill>
                  <a:schemeClr val="dk1"/>
                </a:solidFill>
              </a:rPr>
              <a:t>a stateful firewall / IDS 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to detect when an original outbound connection to a new port and machine happens.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Create / add a access list of known IPs, devices and users to a firewall or IDS.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Close off any ports that are non essential to business.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Add a rule to block traffic to any default ports tools such as Meterpreter use for connection.</a:t>
            </a:r>
            <a:endParaRPr>
              <a:solidFill>
                <a:schemeClr val="dk1"/>
              </a:solidFill>
            </a:endParaRPr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Create / add a deny list of any IPs and devices trying to access port 4444 (Meterpreters default)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p56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 Topology </a:t>
            </a:r>
            <a:endParaRPr/>
          </a:p>
        </p:txBody>
      </p:sp>
      <p:sp>
        <p:nvSpPr>
          <p:cNvPr id="1046" name="Google Shape;1046;p56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3</a:t>
            </a:fld>
            <a:endParaRPr sz="6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57"/>
          <p:cNvSpPr txBox="1">
            <a:spLocks noGrp="1"/>
          </p:cNvSpPr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 Topology</a:t>
            </a:r>
            <a:endParaRPr/>
          </a:p>
        </p:txBody>
      </p:sp>
      <p:pic>
        <p:nvPicPr>
          <p:cNvPr id="8" name="Google Shape;1064;p58">
            <a:extLst>
              <a:ext uri="{FF2B5EF4-FFF2-40B4-BE49-F238E27FC236}">
                <a16:creationId xmlns:a16="http://schemas.microsoft.com/office/drawing/2014/main" id="{F06F9269-0572-4A6B-B1D0-956A22AAAE1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0049" t="25223" r="38696" b="24590"/>
          <a:stretch/>
        </p:blipFill>
        <p:spPr>
          <a:xfrm>
            <a:off x="288235" y="756974"/>
            <a:ext cx="6098280" cy="417305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7885FE6-C41F-48A3-B05F-9AF169D5EA08}"/>
              </a:ext>
            </a:extLst>
          </p:cNvPr>
          <p:cNvSpPr txBox="1"/>
          <p:nvPr/>
        </p:nvSpPr>
        <p:spPr>
          <a:xfrm>
            <a:off x="7001501" y="682753"/>
            <a:ext cx="1854264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CA" sz="1100" dirty="0">
                <a:latin typeface="Roboto Black"/>
                <a:ea typeface="Roboto Black"/>
                <a:cs typeface="Roboto Black"/>
                <a:sym typeface="Roboto Black"/>
              </a:rPr>
              <a:t>Network</a:t>
            </a:r>
            <a:endParaRPr lang="en-CA" sz="11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CA" sz="1100" dirty="0"/>
              <a:t>Address Range: 192.168.1.0/24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CA" sz="1100" dirty="0"/>
              <a:t>Netmask: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CA" sz="1100" dirty="0"/>
              <a:t>255.255.255.0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CA" sz="1100" dirty="0"/>
              <a:t>Gateway: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CA" sz="1100" dirty="0"/>
              <a:t>192.168.1.1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CA" sz="1100" dirty="0">
                <a:latin typeface="Roboto Black"/>
                <a:ea typeface="Roboto Black"/>
                <a:cs typeface="Roboto Black"/>
                <a:sym typeface="Roboto Black"/>
              </a:rPr>
              <a:t>Machines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CA" sz="1100" dirty="0"/>
              <a:t>IPv4: 192.168.1.1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CA" sz="1100" dirty="0"/>
              <a:t>OS: </a:t>
            </a:r>
            <a:r>
              <a:rPr lang="en-CA" sz="1100" dirty="0">
                <a:solidFill>
                  <a:schemeClr val="dk1"/>
                </a:solidFill>
              </a:rPr>
              <a:t>Windows XP/7/2008</a:t>
            </a:r>
            <a:endParaRPr lang="en-CA" sz="11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CA" sz="1100" dirty="0"/>
              <a:t>Hostname: Red vs Blue-VM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CA" sz="11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CA" sz="1100" dirty="0"/>
              <a:t>IPv4: 192.168.1. 8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CA" sz="1100" dirty="0"/>
              <a:t>OS: Kali Linux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CA" sz="1100" dirty="0"/>
              <a:t>Hostname: </a:t>
            </a:r>
            <a:r>
              <a:rPr lang="en-CA" sz="1100" dirty="0">
                <a:solidFill>
                  <a:schemeClr val="dk1"/>
                </a:solidFill>
              </a:rPr>
              <a:t>Kali-VM</a:t>
            </a:r>
            <a:endParaRPr lang="en-CA" sz="11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CA" sz="11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CA" sz="1100" dirty="0"/>
              <a:t>IPv4: 192.168.1.100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CA" sz="1100" dirty="0"/>
              <a:t>OS: Linux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CA" sz="1100" dirty="0"/>
              <a:t>Hostname: ELK-VM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CA" sz="11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CA" sz="1100" dirty="0"/>
              <a:t>IPv4: 192.168.1.105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CA" sz="1100" dirty="0"/>
              <a:t>OS: Linux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CA" sz="1100" dirty="0"/>
              <a:t>Hostname: </a:t>
            </a:r>
            <a:r>
              <a:rPr lang="en-CA" sz="1100" dirty="0">
                <a:solidFill>
                  <a:schemeClr val="dk1"/>
                </a:solidFill>
              </a:rPr>
              <a:t>Capstone-VM</a:t>
            </a:r>
            <a:endParaRPr lang="en-CA" sz="11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8" name="Google Shape;1058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059" name="Google Shape;1059;p58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5</a:t>
            </a:fld>
            <a:endParaRPr sz="600"/>
          </a:p>
        </p:txBody>
      </p:sp>
      <p:sp>
        <p:nvSpPr>
          <p:cNvPr id="1060" name="Google Shape;1060;p58"/>
          <p:cNvSpPr txBox="1">
            <a:spLocks noGrp="1"/>
          </p:cNvSpPr>
          <p:nvPr>
            <p:ph type="title"/>
          </p:nvPr>
        </p:nvSpPr>
        <p:spPr>
          <a:xfrm>
            <a:off x="274325" y="1851100"/>
            <a:ext cx="8595300" cy="10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/>
              <a:t>Red Team</a:t>
            </a: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Security Assessment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Google Shape;1065;p5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Recon: Describing the Target</a:t>
            </a:r>
            <a:endParaRPr/>
          </a:p>
        </p:txBody>
      </p:sp>
      <p:sp>
        <p:nvSpPr>
          <p:cNvPr id="1066" name="Google Shape;1066;p5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Nmap identified the following hosts on the network: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graphicFrame>
        <p:nvGraphicFramePr>
          <p:cNvPr id="1067" name="Google Shape;1067;p59"/>
          <p:cNvGraphicFramePr/>
          <p:nvPr>
            <p:extLst>
              <p:ext uri="{D42A27DB-BD31-4B8C-83A1-F6EECF244321}">
                <p14:modId xmlns:p14="http://schemas.microsoft.com/office/powerpoint/2010/main" val="867580910"/>
              </p:ext>
            </p:extLst>
          </p:nvPr>
        </p:nvGraphicFramePr>
        <p:xfrm>
          <a:off x="419800" y="1198750"/>
          <a:ext cx="8346600" cy="3577125"/>
        </p:xfrm>
        <a:graphic>
          <a:graphicData uri="http://schemas.openxmlformats.org/drawingml/2006/table">
            <a:tbl>
              <a:tblPr>
                <a:noFill/>
                <a:tableStyleId>{F6A2B597-A0EE-4EF0-9B35-D397ED66314D}</a:tableStyleId>
              </a:tblPr>
              <a:tblGrid>
                <a:gridCol w="278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82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82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032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Hostname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IP Address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Role on Network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3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Azure Host Machine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192.168.1.1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Windows 10 Hyper-V gateway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93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Kali Linux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192.168.1.8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Penetration Tester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93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Server 1 (Capstone)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192.168.1.105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Target running the vulnerable Apache web server.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93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3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Elk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192.168.1.100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3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SEIM the Elastic Search, Logstash, Kibana.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p6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Vulnerability Assessment</a:t>
            </a:r>
            <a:endParaRPr/>
          </a:p>
        </p:txBody>
      </p:sp>
      <p:sp>
        <p:nvSpPr>
          <p:cNvPr id="1073" name="Google Shape;1073;p60"/>
          <p:cNvSpPr txBox="1">
            <a:spLocks noGrp="1"/>
          </p:cNvSpPr>
          <p:nvPr>
            <p:ph type="subTitle" idx="1"/>
          </p:nvPr>
        </p:nvSpPr>
        <p:spPr>
          <a:xfrm>
            <a:off x="-14800" y="675975"/>
            <a:ext cx="88008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The assessment uncovered the following critical vulnerabilities in the target:</a:t>
            </a:r>
            <a:endParaRPr/>
          </a:p>
        </p:txBody>
      </p:sp>
      <p:graphicFrame>
        <p:nvGraphicFramePr>
          <p:cNvPr id="1074" name="Google Shape;1074;p60"/>
          <p:cNvGraphicFramePr/>
          <p:nvPr/>
        </p:nvGraphicFramePr>
        <p:xfrm>
          <a:off x="290000" y="1201900"/>
          <a:ext cx="8571825" cy="3565945"/>
        </p:xfrm>
        <a:graphic>
          <a:graphicData uri="http://schemas.openxmlformats.org/drawingml/2006/table">
            <a:tbl>
              <a:tblPr>
                <a:noFill/>
                <a:tableStyleId>{F6A2B597-A0EE-4EF0-9B35-D397ED66314D}</a:tableStyleId>
              </a:tblPr>
              <a:tblGrid>
                <a:gridCol w="1990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01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792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69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Vulnerability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Description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Impact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848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Web Server Directory List</a:t>
                      </a:r>
                      <a:endParaRPr sz="1200" i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Directory listing is a web server function that displays the directory contents when there is no index file in a specific website directory or when the function is left on.</a:t>
                      </a:r>
                      <a:endParaRPr sz="1200" i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It is dangerous to leave this function turned on because it leads to information disclosure on the web server. Ex. exposed folder structures and files.</a:t>
                      </a:r>
                      <a:endParaRPr sz="1200" i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902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Vulnerable Password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Brute Force Attack in this case is when a wordlist is used against a user to guess/submit many passwords in order to find ultimately find the password that belongs to a user. </a:t>
                      </a:r>
                      <a:endParaRPr sz="12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The attacker used a Brute Force Attack which allowed them to crack and gain user Ashton’s password.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848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PHP Reverse TCP Shell Script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Executable file (payload) that can be uploaded to the web server.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The attacker was able to upload a PHP reverse shell script using WebDav to gain access to the web server to then execute it.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Google Shape;1079;p6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Exploitation: Webserver Directory Listing</a:t>
            </a:r>
            <a:endParaRPr/>
          </a:p>
        </p:txBody>
      </p:sp>
      <p:sp>
        <p:nvSpPr>
          <p:cNvPr id="1080" name="Google Shape;1080;p61"/>
          <p:cNvSpPr/>
          <p:nvPr/>
        </p:nvSpPr>
        <p:spPr>
          <a:xfrm flipH="1">
            <a:off x="273275" y="1480550"/>
            <a:ext cx="2163900" cy="31542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1" name="Google Shape;1081;p61"/>
          <p:cNvSpPr txBox="1"/>
          <p:nvPr/>
        </p:nvSpPr>
        <p:spPr>
          <a:xfrm>
            <a:off x="394175" y="1480550"/>
            <a:ext cx="2298600" cy="31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b="1" i="1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 i="1">
                <a:latin typeface="Roboto"/>
                <a:ea typeface="Roboto"/>
                <a:cs typeface="Roboto"/>
                <a:sym typeface="Roboto"/>
              </a:rPr>
              <a:t>ifconfig: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Used to discover the Kali Linux machine IP to then discover the subnet.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 i="1">
                <a:latin typeface="Roboto"/>
                <a:ea typeface="Roboto"/>
                <a:cs typeface="Roboto"/>
                <a:sym typeface="Roboto"/>
              </a:rPr>
              <a:t>Nmap: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Used to scan all IPs on the network (knowing the subnet from ifconfig) to return machines and services running.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082" name="Google Shape;1082;p61"/>
          <p:cNvGrpSpPr/>
          <p:nvPr/>
        </p:nvGrpSpPr>
        <p:grpSpPr>
          <a:xfrm>
            <a:off x="273131" y="887903"/>
            <a:ext cx="533372" cy="533480"/>
            <a:chOff x="457200" y="1378813"/>
            <a:chExt cx="695400" cy="695450"/>
          </a:xfrm>
        </p:grpSpPr>
        <p:sp>
          <p:nvSpPr>
            <p:cNvPr id="1083" name="Google Shape;1083;p6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99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084" name="Google Shape;1084;p6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99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85" name="Google Shape;1085;p61"/>
          <p:cNvGrpSpPr/>
          <p:nvPr/>
        </p:nvGrpSpPr>
        <p:grpSpPr>
          <a:xfrm>
            <a:off x="2583356" y="887903"/>
            <a:ext cx="533372" cy="533480"/>
            <a:chOff x="457200" y="1378813"/>
            <a:chExt cx="695400" cy="695450"/>
          </a:xfrm>
        </p:grpSpPr>
        <p:sp>
          <p:nvSpPr>
            <p:cNvPr id="1086" name="Google Shape;1086;p6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99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087" name="Google Shape;1087;p6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99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88" name="Google Shape;1088;p61"/>
          <p:cNvGrpSpPr/>
          <p:nvPr/>
        </p:nvGrpSpPr>
        <p:grpSpPr>
          <a:xfrm>
            <a:off x="4893581" y="887903"/>
            <a:ext cx="533372" cy="533480"/>
            <a:chOff x="457200" y="1378813"/>
            <a:chExt cx="695400" cy="695450"/>
          </a:xfrm>
        </p:grpSpPr>
        <p:sp>
          <p:nvSpPr>
            <p:cNvPr id="1089" name="Google Shape;1089;p6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99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090" name="Google Shape;1090;p6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99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91" name="Google Shape;1091;p61"/>
          <p:cNvSpPr/>
          <p:nvPr/>
        </p:nvSpPr>
        <p:spPr>
          <a:xfrm flipH="1">
            <a:off x="2583350" y="1480550"/>
            <a:ext cx="2163900" cy="31542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2" name="Google Shape;1092;p61"/>
          <p:cNvSpPr txBox="1"/>
          <p:nvPr/>
        </p:nvSpPr>
        <p:spPr>
          <a:xfrm>
            <a:off x="2551850" y="1480550"/>
            <a:ext cx="2298600" cy="31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 i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Uncovered: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Apache server located at 192.168.1.105. 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list of directories on the Apache server in the Nmap result.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open ports of 22 and 80.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1EA7A4-EDC0-4082-8B0C-048D4D5B9E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5013" y="1421383"/>
            <a:ext cx="3585712" cy="342254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6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Exploitation: Vulnerable Password </a:t>
            </a:r>
            <a:endParaRPr/>
          </a:p>
        </p:txBody>
      </p:sp>
      <p:sp>
        <p:nvSpPr>
          <p:cNvPr id="1099" name="Google Shape;1099;p62"/>
          <p:cNvSpPr/>
          <p:nvPr/>
        </p:nvSpPr>
        <p:spPr>
          <a:xfrm flipH="1">
            <a:off x="273275" y="1480550"/>
            <a:ext cx="2163900" cy="31542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0" name="Google Shape;1100;p62"/>
          <p:cNvSpPr txBox="1"/>
          <p:nvPr/>
        </p:nvSpPr>
        <p:spPr>
          <a:xfrm>
            <a:off x="241775" y="1480550"/>
            <a:ext cx="2298600" cy="31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b="1" i="1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 i="1">
                <a:latin typeface="Roboto"/>
                <a:ea typeface="Roboto"/>
                <a:cs typeface="Roboto"/>
                <a:sym typeface="Roboto"/>
              </a:rPr>
              <a:t>Hydra: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Used to 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to run a list of common passwords against user Ashton. 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 i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Wordlist:</a:t>
            </a:r>
            <a:endParaRPr sz="1200" b="1" i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 this case rockyou.txt was used to brute force attack user Aston’s password with Hydra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01" name="Google Shape;1101;p62"/>
          <p:cNvGrpSpPr/>
          <p:nvPr/>
        </p:nvGrpSpPr>
        <p:grpSpPr>
          <a:xfrm>
            <a:off x="273131" y="887903"/>
            <a:ext cx="533372" cy="533480"/>
            <a:chOff x="457200" y="1378813"/>
            <a:chExt cx="695400" cy="695450"/>
          </a:xfrm>
        </p:grpSpPr>
        <p:sp>
          <p:nvSpPr>
            <p:cNvPr id="1102" name="Google Shape;1102;p6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99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03" name="Google Shape;1103;p62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99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4" name="Google Shape;1104;p62"/>
          <p:cNvGrpSpPr/>
          <p:nvPr/>
        </p:nvGrpSpPr>
        <p:grpSpPr>
          <a:xfrm>
            <a:off x="2583356" y="887903"/>
            <a:ext cx="533372" cy="533480"/>
            <a:chOff x="457200" y="1378813"/>
            <a:chExt cx="695400" cy="695450"/>
          </a:xfrm>
        </p:grpSpPr>
        <p:sp>
          <p:nvSpPr>
            <p:cNvPr id="1105" name="Google Shape;1105;p6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99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06" name="Google Shape;1106;p62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99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7" name="Google Shape;1107;p62"/>
          <p:cNvGrpSpPr/>
          <p:nvPr/>
        </p:nvGrpSpPr>
        <p:grpSpPr>
          <a:xfrm>
            <a:off x="4893581" y="887903"/>
            <a:ext cx="533372" cy="533480"/>
            <a:chOff x="457200" y="1378813"/>
            <a:chExt cx="695400" cy="695450"/>
          </a:xfrm>
        </p:grpSpPr>
        <p:sp>
          <p:nvSpPr>
            <p:cNvPr id="1108" name="Google Shape;1108;p6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99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09" name="Google Shape;1109;p62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99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10" name="Google Shape;1110;p62"/>
          <p:cNvSpPr/>
          <p:nvPr/>
        </p:nvSpPr>
        <p:spPr>
          <a:xfrm flipH="1">
            <a:off x="2583350" y="1480550"/>
            <a:ext cx="2163900" cy="31542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1" name="Google Shape;1111;p62"/>
          <p:cNvSpPr txBox="1"/>
          <p:nvPr/>
        </p:nvSpPr>
        <p:spPr>
          <a:xfrm>
            <a:off x="2551850" y="1480550"/>
            <a:ext cx="2298600" cy="31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Hydra cracked user Ashton’s password with the wordlist.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Authentication into secret_folder that user Ashton had to access to.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 i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Uncovered: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 “Personal Note” was then found with user Ryan’s credentials to the server.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12" name="Google Shape;1112;p62"/>
          <p:cNvPicPr preferRelativeResize="0"/>
          <p:nvPr/>
        </p:nvPicPr>
        <p:blipFill rotWithShape="1">
          <a:blip r:embed="rId3">
            <a:alphaModFix/>
          </a:blip>
          <a:srcRect l="1075" t="9347" r="2072" b="6285"/>
          <a:stretch/>
        </p:blipFill>
        <p:spPr>
          <a:xfrm>
            <a:off x="4893425" y="1480562"/>
            <a:ext cx="3973125" cy="15257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4" name="Google Shape;1114;p62"/>
          <p:cNvPicPr preferRelativeResize="0"/>
          <p:nvPr/>
        </p:nvPicPr>
        <p:blipFill rotWithShape="1">
          <a:blip r:embed="rId4">
            <a:alphaModFix/>
          </a:blip>
          <a:srcRect l="901" t="3016"/>
          <a:stretch/>
        </p:blipFill>
        <p:spPr>
          <a:xfrm>
            <a:off x="4893425" y="3549650"/>
            <a:ext cx="3973124" cy="116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567ED31-3036-45D2-9AA5-924C5F52B5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61925" y="3029921"/>
            <a:ext cx="4040170" cy="470561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</TotalTime>
  <Words>1883</Words>
  <Application>Microsoft Office PowerPoint</Application>
  <PresentationFormat>On-screen Show (16:9)</PresentationFormat>
  <Paragraphs>242</Paragraphs>
  <Slides>23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Roboto Light</vt:lpstr>
      <vt:lpstr>Roboto Thin</vt:lpstr>
      <vt:lpstr>Roboto Black</vt:lpstr>
      <vt:lpstr>Roboto Medium</vt:lpstr>
      <vt:lpstr>Roboto</vt:lpstr>
      <vt:lpstr>Arial</vt:lpstr>
      <vt:lpstr>Simple Light</vt:lpstr>
      <vt:lpstr>Capstone Engagement Assessment, Analysis,  and Hardening of a Vulnerable System  By: Dharani Kumar Krishnan</vt:lpstr>
      <vt:lpstr>Table of Contents </vt:lpstr>
      <vt:lpstr>Network Topology </vt:lpstr>
      <vt:lpstr>Network Topology</vt:lpstr>
      <vt:lpstr>Red Team Security Assessment </vt:lpstr>
      <vt:lpstr>Recon: Describing the Target</vt:lpstr>
      <vt:lpstr>Vulnerability Assessment</vt:lpstr>
      <vt:lpstr>Exploitation: Webserver Directory Listing</vt:lpstr>
      <vt:lpstr>Exploitation: Vulnerable Password </vt:lpstr>
      <vt:lpstr>Exploitation: PHP Reverse TCP Shell Script</vt:lpstr>
      <vt:lpstr>Blue Team Log Analysis and  Attack Characterization</vt:lpstr>
      <vt:lpstr>Analysis: Identifying the Port Scan</vt:lpstr>
      <vt:lpstr>Analysis: Finding the Request for the Hidden Directory</vt:lpstr>
      <vt:lpstr>Analysis: Uncovering the Brute Force Attack</vt:lpstr>
      <vt:lpstr>Analysis: Identifying the Reverse Shell  The reverse shell was identified with the following Kibana script: ○ source.ip: 192.168.1.105 and destination.ip: 192.168.1.8 and destination.port &gt; 0 and network.protocol: (not *) and http.response.body.bytes : (not *) and source.port: (not 80 or 22)</vt:lpstr>
      <vt:lpstr>Analysis: Finding the WebDAV Connection</vt:lpstr>
      <vt:lpstr>Blue Team Proposed Alarms and  Mitigation Strategies</vt:lpstr>
      <vt:lpstr>Mitigation: Blocking the Port Scan</vt:lpstr>
      <vt:lpstr>Mitigation: Finding the Request for the Hidden Directory</vt:lpstr>
      <vt:lpstr>Mitigation: Preventing Brute Force Attacks</vt:lpstr>
      <vt:lpstr>Mitigation: Detecting the WebDAV Connection</vt:lpstr>
      <vt:lpstr>Mitigation: Identifying Reverse Shell Uploads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Capstone Engagement Assessment, Analysis,  and Hardening of a Vulnerable System  By: Dharani Kumar Krishnan</dc:title>
  <cp:lastModifiedBy>DharaniKumar Krishnan</cp:lastModifiedBy>
  <cp:revision>14</cp:revision>
  <dcterms:modified xsi:type="dcterms:W3CDTF">2021-05-19T01:07:16Z</dcterms:modified>
</cp:coreProperties>
</file>